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0"/>
  </p:notes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Open Sans Light" charset="1" panose="020B0306030504020204"/>
      <p:regular r:id="rId14"/>
    </p:embeddedFont>
    <p:embeddedFont>
      <p:font typeface="Open Sans Light Italics" charset="1" panose="020B0306030504020204"/>
      <p:regular r:id="rId15"/>
    </p:embeddedFont>
    <p:embeddedFont>
      <p:font typeface="Open Sans Ultra-Bold" charset="1" panose="00000000000000000000"/>
      <p:regular r:id="rId16"/>
    </p:embeddedFont>
    <p:embeddedFont>
      <p:font typeface="Open Sans Ultra-Bold Italics" charset="1" panose="00000000000000000000"/>
      <p:regular r:id="rId17"/>
    </p:embeddedFont>
    <p:embeddedFont>
      <p:font typeface="Montserrat" charset="1" panose="00000500000000000000"/>
      <p:regular r:id="rId18"/>
    </p:embeddedFont>
    <p:embeddedFont>
      <p:font typeface="Montserrat Bold" charset="1" panose="00000800000000000000"/>
      <p:regular r:id="rId19"/>
    </p:embeddedFont>
    <p:embeddedFont>
      <p:font typeface="Montserrat Italics" charset="1" panose="00000500000000000000"/>
      <p:regular r:id="rId20"/>
    </p:embeddedFont>
    <p:embeddedFont>
      <p:font typeface="Montserrat Bold Italics" charset="1" panose="00000800000000000000"/>
      <p:regular r:id="rId21"/>
    </p:embeddedFont>
    <p:embeddedFont>
      <p:font typeface="Montserrat Thin" charset="1" panose="00000300000000000000"/>
      <p:regular r:id="rId22"/>
    </p:embeddedFont>
    <p:embeddedFont>
      <p:font typeface="Montserrat Thin Italics" charset="1" panose="00000300000000000000"/>
      <p:regular r:id="rId23"/>
    </p:embeddedFont>
    <p:embeddedFont>
      <p:font typeface="Montserrat Extra-Light" charset="1" panose="00000300000000000000"/>
      <p:regular r:id="rId24"/>
    </p:embeddedFont>
    <p:embeddedFont>
      <p:font typeface="Montserrat Extra-Light Italics" charset="1" panose="00000300000000000000"/>
      <p:regular r:id="rId25"/>
    </p:embeddedFont>
    <p:embeddedFont>
      <p:font typeface="Montserrat Light" charset="1" panose="00000400000000000000"/>
      <p:regular r:id="rId26"/>
    </p:embeddedFont>
    <p:embeddedFont>
      <p:font typeface="Montserrat Light Italics" charset="1" panose="00000400000000000000"/>
      <p:regular r:id="rId27"/>
    </p:embeddedFont>
    <p:embeddedFont>
      <p:font typeface="Montserrat Medium" charset="1" panose="00000600000000000000"/>
      <p:regular r:id="rId28"/>
    </p:embeddedFont>
    <p:embeddedFont>
      <p:font typeface="Montserrat Medium Italics" charset="1" panose="00000600000000000000"/>
      <p:regular r:id="rId29"/>
    </p:embeddedFont>
    <p:embeddedFont>
      <p:font typeface="Montserrat Semi-Bold" charset="1" panose="00000700000000000000"/>
      <p:regular r:id="rId30"/>
    </p:embeddedFont>
    <p:embeddedFont>
      <p:font typeface="Montserrat Semi-Bold Italics" charset="1" panose="00000700000000000000"/>
      <p:regular r:id="rId31"/>
    </p:embeddedFont>
    <p:embeddedFont>
      <p:font typeface="Montserrat Ultra-Bold" charset="1" panose="00000900000000000000"/>
      <p:regular r:id="rId32"/>
    </p:embeddedFont>
    <p:embeddedFont>
      <p:font typeface="Montserrat Ultra-Bold Italics" charset="1" panose="00000900000000000000"/>
      <p:regular r:id="rId33"/>
    </p:embeddedFont>
    <p:embeddedFont>
      <p:font typeface="Montserrat Heavy" charset="1" panose="00000A00000000000000"/>
      <p:regular r:id="rId34"/>
    </p:embeddedFont>
    <p:embeddedFont>
      <p:font typeface="Montserrat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57" Target="slides/slide22.xml" Type="http://schemas.openxmlformats.org/officeDocument/2006/relationships/slide"/><Relationship Id="rId58" Target="slides/slide23.xml" Type="http://schemas.openxmlformats.org/officeDocument/2006/relationships/slide"/><Relationship Id="rId59" Target="slides/slide24.xml" Type="http://schemas.openxmlformats.org/officeDocument/2006/relationships/slide"/><Relationship Id="rId6" Target="fonts/font6.fntdata" Type="http://schemas.openxmlformats.org/officeDocument/2006/relationships/font"/><Relationship Id="rId60" Target="notesMasters/notesMaster1.xml" Type="http://schemas.openxmlformats.org/officeDocument/2006/relationships/notesMaster"/><Relationship Id="rId61" Target="theme/theme2.xml" Type="http://schemas.openxmlformats.org/officeDocument/2006/relationships/theme"/><Relationship Id="rId62" Target="notesSlides/notesSlide1.xml" Type="http://schemas.openxmlformats.org/officeDocument/2006/relationships/notesSlide"/><Relationship Id="rId63" Target="notesSlides/notesSlide2.xml" Type="http://schemas.openxmlformats.org/officeDocument/2006/relationships/notesSlide"/><Relationship Id="rId64" Target="notesSlides/notesSlide3.xml" Type="http://schemas.openxmlformats.org/officeDocument/2006/relationships/notesSlide"/><Relationship Id="rId65" Target="notesSlides/notesSlide4.xml" Type="http://schemas.openxmlformats.org/officeDocument/2006/relationships/notesSlide"/><Relationship Id="rId66" Target="notesSlides/notesSlide5.xml" Type="http://schemas.openxmlformats.org/officeDocument/2006/relationships/notesSlide"/><Relationship Id="rId67" Target="notesSlides/notesSlide6.xml" Type="http://schemas.openxmlformats.org/officeDocument/2006/relationships/notesSlide"/><Relationship Id="rId68" Target="notesSlides/notesSlide7.xml" Type="http://schemas.openxmlformats.org/officeDocument/2006/relationships/notesSlide"/><Relationship Id="rId69" Target="notesSlides/notesSlide8.xml" Type="http://schemas.openxmlformats.org/officeDocument/2006/relationships/notesSlide"/><Relationship Id="rId7" Target="fonts/font7.fntdata" Type="http://schemas.openxmlformats.org/officeDocument/2006/relationships/font"/><Relationship Id="rId70" Target="notesSlides/notesSlide9.xml" Type="http://schemas.openxmlformats.org/officeDocument/2006/relationships/notesSlide"/><Relationship Id="rId71" Target="notesSlides/notesSlide10.xml" Type="http://schemas.openxmlformats.org/officeDocument/2006/relationships/notesSlide"/><Relationship Id="rId72" Target="notesSlides/notesSlide11.xml" Type="http://schemas.openxmlformats.org/officeDocument/2006/relationships/notesSlide"/><Relationship Id="rId73" Target="notesSlides/notesSlide12.xml" Type="http://schemas.openxmlformats.org/officeDocument/2006/relationships/notesSlide"/><Relationship Id="rId74" Target="notesSlides/notesSlide13.xml" Type="http://schemas.openxmlformats.org/officeDocument/2006/relationships/notesSlide"/><Relationship Id="rId75" Target="notesSlides/notesSlide14.xml" Type="http://schemas.openxmlformats.org/officeDocument/2006/relationships/notesSlide"/><Relationship Id="rId76" Target="notesSlides/notesSlide15.xml" Type="http://schemas.openxmlformats.org/officeDocument/2006/relationships/notesSlide"/><Relationship Id="rId77" Target="notesSlides/notesSlide16.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Perkenalkan saya khanza Primazky, pada kali ini saya akan mempresentasikan hasil pekerjaan saya pada capstone project dengan topik california housing price prediction.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Persebaran dan populasi pada negara bagaian california ini menjukan bahwa:</a:t>
            </a:r>
          </a:p>
          <a:p>
            <a:r>
              <a:rPr lang="en-US"/>
              <a:t/>
            </a:r>
          </a:p>
          <a:p>
            <a:r>
              <a:rPr lang="en-US"/>
              <a:t>__Insight :__</a:t>
            </a:r>
          </a:p>
          <a:p>
            <a:r>
              <a:rPr lang="en-US"/>
              <a:t>* Persebaran rumah di california paling banyak di kota kota besar di california seperti Los Angeles, San Francisco, San Jose, Sacramento, dan San Diego. Sedangkan, untuk di wilayah selain di kota kota besar tergolong tersebar tidak berpusat pada suatu wilayah.</a:t>
            </a:r>
          </a:p>
          <a:p>
            <a:r>
              <a:rPr lang="en-US"/>
              <a:t>* Populasi masyarkat yang memilki rumah, terbesar terdapat pada county San Diego dan populasi dengan jumlah yang tergolong besar juga hanya terdapat pada kota kota besar.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Terkait dengan harga rumah</a:t>
            </a:r>
          </a:p>
          <a:p>
            <a:r>
              <a:rPr lang="en-US"/>
              <a:t/>
            </a:r>
          </a:p>
          <a:p>
            <a:r>
              <a:rPr lang="en-US"/>
              <a:t>__Insight :__</a:t>
            </a:r>
          </a:p>
          <a:p>
            <a:r>
              <a:rPr lang="en-US"/>
              <a:t>* Rumah dengan harga yang tergolong tinggi terdapat pada poin yang berwarna merah yaitu di disekitar kota San Fransisco dan Los Angels dan untuk lokasinya berada di daerah pinggir pantai (Near Ocean).</a:t>
            </a:r>
          </a:p>
          <a:p>
            <a:r>
              <a:rPr lang="en-US"/>
              <a:t>* County yang memilki harga termahal yaitu pada Marin County, sedangkan Marin County dekat dengan Kota San Francisco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sedangakn untuk persebaran rumah yang didasarkan pada ocean proximity diketahui bahwa:</a:t>
            </a:r>
          </a:p>
          <a:p>
            <a:r>
              <a:rPr lang="en-US"/>
              <a:t/>
            </a:r>
          </a:p>
          <a:p>
            <a:r>
              <a:rPr lang="en-US"/>
              <a:t>__Insight :__</a:t>
            </a:r>
          </a:p>
          <a:p>
            <a:r>
              <a:rPr lang="en-US"/>
              <a:t>* Persebaran rumah di California berdasarkan 'ocean_proximity'nya, terlihat bahwa perseberan rumah yang berada di area INLAND lebih tersebar di berbagai wilayah jika dibandingkan dengan ocean proximity lainnya. Tetapi jika dilihat dari banyaknya perumahaan di suatu area, area &lt;1H OCEAN memiliki jumlah perumahaan terbanyak yaitu sebesar 6369.</a:t>
            </a:r>
          </a:p>
          <a:p>
            <a:r>
              <a:rPr lang="en-US"/>
              <a:t>* Perumahan yang berada diarea ISLAND hanya terdapat 2 perumahan saja.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Jika dilihat persebaran rumah per county</a:t>
            </a:r>
          </a:p>
          <a:p>
            <a:r>
              <a:rPr lang="en-US"/>
              <a:t/>
            </a:r>
          </a:p>
          <a:p>
            <a:r>
              <a:rPr lang="en-US"/>
              <a:t>* Berdasarkan Scatter Plot of Longitude and Latitude by County dapat melihat persebaran geografis dari data rumah berdasarkan garis bujur (longitude) dan garis lintang (latitude) di California. Setiap titik pada plot mewakili lokasi satu rumah, dan warna titik-titik tersebut diatur berdasarkan nama county di mana rumah tersebut berada. Sehingga dapat diketahui bahwa perumahan yang berada pada wilayah-wilayah dekat dengan kota kota besar memilki tingkat kepadatan yang lebih padat ditandai oleh kumpulan titik-titik yang banyak.</a:t>
            </a:r>
          </a:p>
          <a:p>
            <a:r>
              <a:rPr lang="en-US"/>
              <a:t>* County yang memilki jumlah perumahan terbanyak yaitu pada Los Angeles County yaitu sebesar 4037.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Step pertama yang saya lakukan pada tahap modeling ini yaitu, model experiment yang mana saya membandingkan 5 model regresi (..sebutin modelnya apa aja...) untuk mendapatkan benchmark model yang dapat dijadikan sebagai acuan atau standar dalam mengevaluasi performa model.</a:t>
            </a:r>
          </a:p>
          <a:p>
            <a:r>
              <a:rPr lang="en-US"/>
              <a:t/>
            </a:r>
          </a:p>
          <a:p>
            <a:r>
              <a:rPr lang="en-US"/>
              <a:t>Pada kasus ini Random Forest dan XGBoost Regressor cenderung memiliki MAPE yang lebih rendah dan menunjukkan bahwa kedua model ini mampu lebih baik dalam menggeneralisasikan pola dari data latih ke data yang tidak dilihat sebelumnya.</a:t>
            </a:r>
          </a:p>
          <a:p>
            <a:r>
              <a:rPr lang="en-US"/>
              <a:t/>
            </a:r>
          </a:p>
          <a:p>
            <a:r>
              <a:rPr lang="en-US"/>
              <a:t>dan jika dilihat dalam kasus ini MAPE yang lebih rendah dapat meningkatkan keandalan prediksi model bagi investor properti untuk menilai potensi keuntungan dari investasi properti dengan lebih akurat.</a:t>
            </a:r>
          </a:p>
          <a:p>
            <a:r>
              <a:rPr lang="en-US"/>
              <a:t/>
            </a:r>
          </a:p>
          <a:p>
            <a:r>
              <a:rPr lang="en-US"/>
              <a:t>Dan kenapa pada kasus ini saya lebih fokus kepada MAPE karena dalam dataset masi memilki outliers yang cukup banyak maka saya akan fokus pada MAPE sebab jika saya fokus ke MAE atau RMSE ketika dalam dataset memilki outliers maka hasil akan terpengaruh oleh nilai-nilai ekstrem ini dan dapat menyebabkan hasil yang tidak representatif.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selanjutnya saya melakukan Prediksi pada test set dengan menggunakan model XGBoost dan Random Forest.</a:t>
            </a:r>
          </a:p>
          <a:p>
            <a:r>
              <a:rPr lang="en-US"/>
              <a:t/>
            </a:r>
          </a:p>
          <a:p>
            <a:r>
              <a:rPr lang="en-US"/>
              <a:t>Dalam melakukan Comparing Metrics atau membandingkan tiga metrik evaluasi, yaitu (RMSE), (MAE), (MAPE), untuk kedua model (XGBoost dan RandomForest) didapatkan bahwa</a:t>
            </a:r>
          </a:p>
          <a:p>
            <a:r>
              <a:rPr lang="en-US"/>
              <a:t/>
            </a:r>
          </a:p>
          <a:p>
            <a:r>
              <a:rPr lang="en-US"/>
              <a:t>sehingga Berdasarkan nilai-nilai metrik, model XGBoost memberikan kinerja yang sedikit lebih baik daripada model RandomForest dalam hal keseluruhan prediksi.</a:t>
            </a:r>
          </a:p>
          <a:p>
            <a:r>
              <a:rPr lang="en-US"/>
              <a:t/>
            </a:r>
          </a:p>
          <a:p>
            <a:r>
              <a:rPr lang="en-US"/>
              <a:t>Sesuai dengan yang saya jelaskan dislide sebelumnya bahwa saya fokus kepada nilai MAPE, maka</a:t>
            </a:r>
          </a:p>
          <a:p>
            <a:r>
              <a:rPr lang="en-US"/>
              <a:t/>
            </a:r>
          </a:p>
          <a:p>
            <a:r>
              <a:rPr lang="en-US"/>
              <a:t>Model XGBoost memiliki MAPE sebesar 0.173, sedangkan model RandomForest memiliki MAPE sebesar 0.176. MAPE yang lebih rendah menunjukkan bahwa model XGBoost memiliki kesalahan prediksi relatif yang lebih rendah dalam bentuk persentase.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Lalu, saya melakukan penyetelan hyperparameter pada model XGBoost dengan tujuan meningkatkan performa secara signifikan, dikarekan XGBoost memiliki performa model yang lebih baik dibandingkan dengan model RandomForest. </a:t>
            </a:r>
          </a:p>
          <a:p>
            <a:r>
              <a:rPr lang="en-US"/>
              <a:t/>
            </a:r>
          </a:p>
          <a:p>
            <a:r>
              <a:rPr lang="en-US"/>
              <a:t>setelah dilakukan tuning hyperparameter tuning pada model XGBoost, terdapat peningkatan kinerja walaupun hanya sedikit.</a:t>
            </a:r>
          </a:p>
          <a:p>
            <a:r>
              <a:rPr lang="en-US"/>
              <a:t/>
            </a:r>
          </a:p>
          <a:p>
            <a:r>
              <a:rPr lang="en-US"/>
              <a:t>Sebelum tuning, model XGBoost memiliki RMSE sebesar 40769.698688, MAE sebesar 27302.280021, dan MAPE sebesar 0.16944. Namun, setelah melakukan tuning, nilai RMSE berhasil berkurang menjadi 39665.642634, MAE menurun menjadi 26886.590311, dan MAPE mengalami penurunan menjadi 0.168381. Hal ini menunjukkan bahwa penyetelan hiperparameter telah berhasil meningkatkan kemampuan prediksi model XGBoost, dengan kesalahan prediksi yang lebih rendah dan tingkat akurasi yang lebih baik.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saya akan menjelaskan terikait: (baca slide)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Pertama saya akan membahas terkait bussines problem, </a:t>
            </a:r>
          </a:p>
          <a:p>
            <a:r>
              <a:rPr lang="en-US"/>
              <a:t/>
            </a:r>
          </a:p>
          <a:p>
            <a:r>
              <a:rPr lang="en-US"/>
              <a:t>jadi California adalah negara bagian yang sangat maju dan terkenal di Amerika Serikat, terutama dalam bidang teknologi, bisnis, dan hiburan. Statusnya sebagai pusat ekonomi dan lapangan kerja yang kuat menarik banyak orang untuk tinggal dan bekerja di sana. Permintaan yang tinggi terhadap properti di California adalah faktor utama yang mendorong harga rumah menjadi tinggi. Hal ini menciptakan peluang investasi menarik di sektor real estat, di mana kenaikan nilai properti dapat memberikan keuntungan jangka panjang bagi para investor. Prediksi harga rumah menjadi alat penting bagi para investor untuk mengevaluasi nilai properti dan mengambil keputusan investasi yang bijaksana. Dengan informasi prediksi ini, para investor dapat mengidentifikasi peluang investasi yang berpotensi menguntungkan dan mencapai hasil yang baik dari investasi mereka di bidang properti.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sedangkan problem statement yang dibahas yaitu terkait dengan Prediksi harga rumah dengan akurat merupakan suatu metode yang memanfaatkan data historis dan variabel-variabel yang relevan untuk mengestimasi nilai properti. Hal ini sangat penting bagi para investor dalam bidang real estat, karena dapat memberikan pandangan yang lebih jelas tentang potensi kenaikan nilai properti dan mengukur tingkat keuntungan yang dapat dicapai melalui investasi tersebut.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Goals yang akan dicapai yaitu (baca aja)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Orang-orang yang tertarik untuk membeli properti di California dapat menggunakan model ini sebagai panduan awal untuk memahami perkiraan harga rumah di daerah yang mereka minati</a:t>
            </a:r>
          </a:p>
          <a:p>
            <a:r>
              <a:rPr lang="en-US"/>
              <a:t/>
            </a:r>
          </a:p>
          <a:p>
            <a:r>
              <a:rPr lang="en-US"/>
              <a:t>seperti (baca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selanjutnya terkait Analytic Approach,</a:t>
            </a:r>
          </a:p>
          <a:p>
            <a:r>
              <a:rPr lang="en-US"/>
              <a:t/>
            </a:r>
          </a:p>
          <a:p>
            <a:r>
              <a:rPr lang="en-US"/>
              <a:t>Jadi yang akan saya lakukan adalah menganalisis data historis tentang harga rumah di California untuk menemukan pola-pola yang mempengaruhi kenaikan harga perumahan. Kemudian saya akan membangun model regresi yang dapat membantu dalam memprediksi harga perumahan berdasarkan faktor-faktor yang relevan.</a:t>
            </a:r>
          </a:p>
          <a:p>
            <a:r>
              <a:rPr lang="en-US"/>
              <a:t/>
            </a:r>
          </a:p>
          <a:p>
            <a:r>
              <a:rPr lang="en-US"/>
              <a:t>Model Regression memungkinkan kita untuk memodelkan hubungan antara variabel-variabel numerik. Model regresi akan membantu dalam memahami bagaimana variabel-variabel berkontribusi terhadap harga rumah dan memberikan prediksi harga rumah yang akurat berdasarkan nilai-nilai variabel independen yang ada.</a:t>
            </a:r>
          </a:p>
          <a:p>
            <a:r>
              <a:rPr lang="en-US"/>
              <a:t/>
            </a:r>
          </a:p>
          <a:p>
            <a:r>
              <a:rPr lang="en-US"/>
              <a:t>Dengan menggunakan metode Machine Learning Regression, para investor dapat memprediksi harga rumah berdasarkan atribut-atribut properti yang relevan. Hal ini akan membantu mereka dalam menilai potensi harga beli dan membuat keputusan investasi yang lebih baik dan berdasarkan analisis data yang lebih informatif.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Evaluasi metrik yang akan digunakan adalah MAE, MAPE dan RMSE. Nilai MAE yang lebih rendah menunjukkan bahwa model memiliki kesalahan prediksi yang lebih kecil dan untuk MAPE menunjukan persentase error yang dihasilkan oleh model regresi semakin kecil nilai MAPE maka model semakin akurat dalam memprediksi. Sedangkan untuk RMSE semakin rendah nilai RMSE semakin baik performa model dalam memprediksi harga rumah. maka standar deviasi dari penyimapangan residu semakin rendah</a:t>
            </a:r>
          </a:p>
          <a:p>
            <a:r>
              <a:rPr lang="en-US"/>
              <a:t/>
            </a:r>
          </a:p>
          <a:p>
            <a:r>
              <a:rPr lang="en-US"/>
              <a:t>Selain itu, kita juga bisa menggunakan nilai R-squared. Nilai R-squared yang mendekati 1 menunjukkan bahwa model berhasil menjelaskan variasi harga dengan baik (hanya digunakan saat model linier)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Pada data ini terdapat 10 kolom dan 14448 baris tetapi saya menambahkan kolom terkait dengan county untuk memudahkan dalam melakukan analisis.</a:t>
            </a:r>
          </a:p>
          <a:p>
            <a:r>
              <a:rPr lang="en-US"/>
              <a:t/>
            </a:r>
          </a:p>
          <a:p>
            <a:r>
              <a:rPr lang="en-US"/>
              <a:t>kolom pertama yaitu</a:t>
            </a:r>
          </a:p>
          <a:p>
            <a:r>
              <a:rPr lang="en-US"/>
              <a:t>| longitude              | Ukuran seberapa jauh suatu rumah ke barat; nilai yang lebih negatif menunjukkan lebih ke barat |</a:t>
            </a:r>
          </a:p>
          <a:p>
            <a:r>
              <a:rPr lang="en-US"/>
              <a:t>| latitude               | Ukuran seberapa jauh suatu rumah ke utara; nilai yang lebih tinggi menunjukkan lebih ke utara |</a:t>
            </a:r>
          </a:p>
          <a:p>
            <a:r>
              <a:rPr lang="en-US"/>
              <a:t>| housing_median_age     | Usia median rumah dalam satu blok; angka yang lebih rendah menunjukkan bangunan yang lebih baru |</a:t>
            </a:r>
          </a:p>
          <a:p>
            <a:r>
              <a:rPr lang="en-US"/>
              <a:t>| total_rooms            | Total jumlah ruangan dalam satu blok |</a:t>
            </a:r>
          </a:p>
          <a:p>
            <a:r>
              <a:rPr lang="en-US"/>
              <a:t>| total_bedrooms         | Total jumlah kamar tidur dalam satu blok |</a:t>
            </a:r>
          </a:p>
          <a:p>
            <a:r>
              <a:rPr lang="en-US"/>
              <a:t>| population             | Total jumlah penduduk yang tinggal dalam satu blok |</a:t>
            </a:r>
          </a:p>
          <a:p>
            <a:r>
              <a:rPr lang="en-US"/>
              <a:t>| households             | Total jumlah rumah tangga, kelompok orang yang tinggal dalam satu unit rumah, dalam satu blok |</a:t>
            </a:r>
          </a:p>
          <a:p>
            <a:r>
              <a:rPr lang="en-US"/>
              <a:t>| median_income          | Pendapatan median untuk rumah tangga dalam satu blok rumah (diukur dalam puluhan ribu Dolar AS) |</a:t>
            </a:r>
          </a:p>
          <a:p>
            <a:r>
              <a:rPr lang="en-US"/>
              <a:t>| median_house_value     | Nilai median rumah untuk rumah tangga dalam satu blok (diukur dalam Dolar AS) |</a:t>
            </a:r>
          </a:p>
          <a:p>
            <a:r>
              <a:rPr lang="en-US"/>
              <a:t>| ocean_proximity        | Lokasi rumah terhadap samudra/laut |</a:t>
            </a:r>
          </a:p>
          <a:p>
            <a:r>
              <a:rPr lang="en-US"/>
              <a:t/>
            </a:r>
          </a:p>
          <a:p>
            <a:r>
              <a:rPr lang="en-US"/>
              <a:t>* Dataset Asli terdiri dari 10 kolom dan 14448 baris, tetapi setelah ditambahkan kolom baru menjadi 11 kolom.</a:t>
            </a:r>
          </a:p>
          <a:p>
            <a:r>
              <a:rPr lang="en-US"/>
              <a:t>* Variabel numerik: longitude, latitude, housing_median_age, total_rooms, total_bedrooms, population, households, median_income, median_house_value</a:t>
            </a:r>
          </a:p>
          <a:p>
            <a:r>
              <a:rPr lang="en-US"/>
              <a:t>* Variabel categorical: ocean_proximity dan County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0.png" Type="http://schemas.openxmlformats.org/officeDocument/2006/relationships/image"/><Relationship Id="rId4" Target="../media/image2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3.png" Type="http://schemas.openxmlformats.org/officeDocument/2006/relationships/image"/><Relationship Id="rId4" Target="../media/image2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6.png" Type="http://schemas.openxmlformats.org/officeDocument/2006/relationships/image"/><Relationship Id="rId4" Target="../media/image27.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8.png" Type="http://schemas.openxmlformats.org/officeDocument/2006/relationships/image"/><Relationship Id="rId4" Target="../media/image2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 Id="rId5" Target="../media/image6.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7.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8.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9.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9.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2.jpeg" Type="http://schemas.openxmlformats.org/officeDocument/2006/relationships/image"/><Relationship Id="rId4" Target="../media/image13.jpe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6.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71B21"/>
        </a:solidFill>
      </p:bgPr>
    </p:bg>
    <p:spTree>
      <p:nvGrpSpPr>
        <p:cNvPr id="1" name=""/>
        <p:cNvGrpSpPr/>
        <p:nvPr/>
      </p:nvGrpSpPr>
      <p:grpSpPr>
        <a:xfrm>
          <a:off x="0" y="0"/>
          <a:ext cx="0" cy="0"/>
          <a:chOff x="0" y="0"/>
          <a:chExt cx="0" cy="0"/>
        </a:xfrm>
      </p:grpSpPr>
      <p:grpSp>
        <p:nvGrpSpPr>
          <p:cNvPr name="Group 2" id="2"/>
          <p:cNvGrpSpPr/>
          <p:nvPr/>
        </p:nvGrpSpPr>
        <p:grpSpPr>
          <a:xfrm rot="0">
            <a:off x="5527825" y="0"/>
            <a:ext cx="12760175" cy="10287000"/>
            <a:chOff x="0" y="0"/>
            <a:chExt cx="17013566" cy="13716000"/>
          </a:xfrm>
        </p:grpSpPr>
        <p:pic>
          <p:nvPicPr>
            <p:cNvPr name="Picture 3" id="3"/>
            <p:cNvPicPr>
              <a:picLocks noChangeAspect="true"/>
            </p:cNvPicPr>
            <p:nvPr/>
          </p:nvPicPr>
          <p:blipFill>
            <a:blip r:embed="rId3"/>
            <a:srcRect l="16437" t="0" r="21335" b="4898"/>
            <a:stretch>
              <a:fillRect/>
            </a:stretch>
          </p:blipFill>
          <p:spPr>
            <a:xfrm flipH="false" flipV="false">
              <a:off x="0" y="0"/>
              <a:ext cx="17013566" cy="13716000"/>
            </a:xfrm>
            <a:prstGeom prst="rect">
              <a:avLst/>
            </a:prstGeom>
          </p:spPr>
        </p:pic>
      </p:grpSp>
      <p:sp>
        <p:nvSpPr>
          <p:cNvPr name="Freeform 4" id="4"/>
          <p:cNvSpPr/>
          <p:nvPr/>
        </p:nvSpPr>
        <p:spPr>
          <a:xfrm flipH="false" flipV="false" rot="0">
            <a:off x="5508775"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418569" y="3998347"/>
            <a:ext cx="12600562" cy="1880950"/>
          </a:xfrm>
          <a:prstGeom prst="rect">
            <a:avLst/>
          </a:prstGeom>
        </p:spPr>
        <p:txBody>
          <a:bodyPr anchor="t" rtlCol="false" tIns="0" lIns="0" bIns="0" rIns="0">
            <a:spAutoFit/>
          </a:bodyPr>
          <a:lstStyle/>
          <a:p>
            <a:pPr algn="just">
              <a:lnSpc>
                <a:spcPts val="14416"/>
              </a:lnSpc>
            </a:pPr>
            <a:r>
              <a:rPr lang="en-US" sz="13106">
                <a:solidFill>
                  <a:srgbClr val="FFFFFF"/>
                </a:solidFill>
                <a:latin typeface="Montserrat Bold"/>
              </a:rPr>
              <a:t>California</a:t>
            </a:r>
          </a:p>
        </p:txBody>
      </p:sp>
      <p:sp>
        <p:nvSpPr>
          <p:cNvPr name="TextBox 6" id="6"/>
          <p:cNvSpPr txBox="true"/>
          <p:nvPr/>
        </p:nvSpPr>
        <p:spPr>
          <a:xfrm rot="0">
            <a:off x="1418569" y="3309054"/>
            <a:ext cx="7360305" cy="507245"/>
          </a:xfrm>
          <a:prstGeom prst="rect">
            <a:avLst/>
          </a:prstGeom>
        </p:spPr>
        <p:txBody>
          <a:bodyPr anchor="t" rtlCol="false" tIns="0" lIns="0" bIns="0" rIns="0">
            <a:spAutoFit/>
          </a:bodyPr>
          <a:lstStyle/>
          <a:p>
            <a:pPr algn="just">
              <a:lnSpc>
                <a:spcPts val="4059"/>
              </a:lnSpc>
            </a:pPr>
            <a:r>
              <a:rPr lang="en-US" sz="3273">
                <a:solidFill>
                  <a:srgbClr val="C0B55E"/>
                </a:solidFill>
                <a:latin typeface="Montserrat"/>
              </a:rPr>
              <a:t>Capstone Project</a:t>
            </a:r>
          </a:p>
        </p:txBody>
      </p:sp>
      <p:sp>
        <p:nvSpPr>
          <p:cNvPr name="TextBox 7" id="7"/>
          <p:cNvSpPr txBox="true"/>
          <p:nvPr/>
        </p:nvSpPr>
        <p:spPr>
          <a:xfrm rot="0">
            <a:off x="1418569" y="6045914"/>
            <a:ext cx="8115300" cy="508635"/>
          </a:xfrm>
          <a:prstGeom prst="rect">
            <a:avLst/>
          </a:prstGeom>
        </p:spPr>
        <p:txBody>
          <a:bodyPr anchor="t" rtlCol="false" tIns="0" lIns="0" bIns="0" rIns="0">
            <a:spAutoFit/>
          </a:bodyPr>
          <a:lstStyle/>
          <a:p>
            <a:pPr>
              <a:lnSpc>
                <a:spcPts val="4349"/>
              </a:lnSpc>
            </a:pPr>
            <a:r>
              <a:rPr lang="en-US" sz="2899">
                <a:solidFill>
                  <a:srgbClr val="FFFFFF"/>
                </a:solidFill>
                <a:latin typeface="Montserrat"/>
              </a:rPr>
              <a:t> Housing Price Prediction (1990)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71B21"/>
        </a:solidFill>
      </p:bgPr>
    </p:bg>
    <p:spTree>
      <p:nvGrpSpPr>
        <p:cNvPr id="1" name=""/>
        <p:cNvGrpSpPr/>
        <p:nvPr/>
      </p:nvGrpSpPr>
      <p:grpSpPr>
        <a:xfrm>
          <a:off x="0" y="0"/>
          <a:ext cx="0" cy="0"/>
          <a:chOff x="0" y="0"/>
          <a:chExt cx="0" cy="0"/>
        </a:xfrm>
      </p:grpSpPr>
      <p:sp>
        <p:nvSpPr>
          <p:cNvPr name="TextBox 2" id="2"/>
          <p:cNvSpPr txBox="true"/>
          <p:nvPr/>
        </p:nvSpPr>
        <p:spPr>
          <a:xfrm rot="0">
            <a:off x="1602220" y="2634105"/>
            <a:ext cx="6328538" cy="930275"/>
          </a:xfrm>
          <a:prstGeom prst="rect">
            <a:avLst/>
          </a:prstGeom>
        </p:spPr>
        <p:txBody>
          <a:bodyPr anchor="t" rtlCol="false" tIns="0" lIns="0" bIns="0" rIns="0">
            <a:spAutoFit/>
          </a:bodyPr>
          <a:lstStyle/>
          <a:p>
            <a:pPr>
              <a:lnSpc>
                <a:spcPts val="7149"/>
              </a:lnSpc>
            </a:pPr>
            <a:r>
              <a:rPr lang="en-US" sz="6499">
                <a:solidFill>
                  <a:srgbClr val="FFFFFF"/>
                </a:solidFill>
                <a:latin typeface="Montserrat Bold"/>
              </a:rPr>
              <a:t>Data Cleaning</a:t>
            </a:r>
          </a:p>
        </p:txBody>
      </p:sp>
      <p:sp>
        <p:nvSpPr>
          <p:cNvPr name="AutoShape 3" id="3"/>
          <p:cNvSpPr/>
          <p:nvPr/>
        </p:nvSpPr>
        <p:spPr>
          <a:xfrm rot="0">
            <a:off x="9416975" y="-15418"/>
            <a:ext cx="7842325" cy="9273718"/>
          </a:xfrm>
          <a:prstGeom prst="rect">
            <a:avLst/>
          </a:prstGeom>
          <a:solidFill>
            <a:srgbClr val="C0B55E"/>
          </a:solidFill>
        </p:spPr>
      </p:sp>
      <p:grpSp>
        <p:nvGrpSpPr>
          <p:cNvPr name="Group 4" id="4"/>
          <p:cNvGrpSpPr/>
          <p:nvPr/>
        </p:nvGrpSpPr>
        <p:grpSpPr>
          <a:xfrm rot="0">
            <a:off x="11459206" y="0"/>
            <a:ext cx="6828794" cy="8250660"/>
            <a:chOff x="0" y="0"/>
            <a:chExt cx="9105059" cy="11000881"/>
          </a:xfrm>
        </p:grpSpPr>
        <p:pic>
          <p:nvPicPr>
            <p:cNvPr name="Picture 5" id="5"/>
            <p:cNvPicPr>
              <a:picLocks noChangeAspect="true"/>
            </p:cNvPicPr>
            <p:nvPr/>
          </p:nvPicPr>
          <p:blipFill>
            <a:blip r:embed="rId2"/>
            <a:srcRect l="26670" t="0" r="26670" b="0"/>
            <a:stretch>
              <a:fillRect/>
            </a:stretch>
          </p:blipFill>
          <p:spPr>
            <a:xfrm flipH="false" flipV="false">
              <a:off x="0" y="0"/>
              <a:ext cx="9105059" cy="11000881"/>
            </a:xfrm>
            <a:prstGeom prst="rect">
              <a:avLst/>
            </a:prstGeom>
          </p:spPr>
        </p:pic>
      </p:grpSp>
      <p:sp>
        <p:nvSpPr>
          <p:cNvPr name="TextBox 6" id="6"/>
          <p:cNvSpPr txBox="true"/>
          <p:nvPr/>
        </p:nvSpPr>
        <p:spPr>
          <a:xfrm rot="0">
            <a:off x="1602220" y="4077705"/>
            <a:ext cx="5769764" cy="4088765"/>
          </a:xfrm>
          <a:prstGeom prst="rect">
            <a:avLst/>
          </a:prstGeom>
        </p:spPr>
        <p:txBody>
          <a:bodyPr anchor="t" rtlCol="false" tIns="0" lIns="0" bIns="0" rIns="0">
            <a:spAutoFit/>
          </a:bodyPr>
          <a:lstStyle/>
          <a:p>
            <a:pPr marL="626111" indent="-313055" lvl="1">
              <a:lnSpc>
                <a:spcPts val="4060"/>
              </a:lnSpc>
              <a:buFont typeface="Arial"/>
              <a:buChar char="•"/>
            </a:pPr>
            <a:r>
              <a:rPr lang="en-US" sz="2900">
                <a:solidFill>
                  <a:srgbClr val="FFFFFF"/>
                </a:solidFill>
                <a:latin typeface="Montserrat"/>
              </a:rPr>
              <a:t>Import CSV to Pandas Dataframe</a:t>
            </a:r>
          </a:p>
          <a:p>
            <a:pPr marL="626111" indent="-313055" lvl="1">
              <a:lnSpc>
                <a:spcPts val="4060"/>
              </a:lnSpc>
              <a:buFont typeface="Arial"/>
              <a:buChar char="•"/>
            </a:pPr>
            <a:r>
              <a:rPr lang="en-US" sz="2900">
                <a:solidFill>
                  <a:srgbClr val="FFFFFF"/>
                </a:solidFill>
                <a:latin typeface="Montserrat"/>
              </a:rPr>
              <a:t>Handling Duplicated Data</a:t>
            </a:r>
          </a:p>
          <a:p>
            <a:pPr marL="626111" indent="-313055" lvl="1">
              <a:lnSpc>
                <a:spcPts val="4060"/>
              </a:lnSpc>
              <a:buFont typeface="Arial"/>
              <a:buChar char="•"/>
            </a:pPr>
            <a:r>
              <a:rPr lang="en-US" sz="2900">
                <a:solidFill>
                  <a:srgbClr val="FFFFFF"/>
                </a:solidFill>
                <a:latin typeface="Montserrat"/>
              </a:rPr>
              <a:t>Adjust Data Types</a:t>
            </a:r>
          </a:p>
          <a:p>
            <a:pPr marL="626111" indent="-313055" lvl="1">
              <a:lnSpc>
                <a:spcPts val="4060"/>
              </a:lnSpc>
              <a:buFont typeface="Arial"/>
              <a:buChar char="•"/>
            </a:pPr>
            <a:r>
              <a:rPr lang="en-US" sz="2900">
                <a:solidFill>
                  <a:srgbClr val="FFFFFF"/>
                </a:solidFill>
                <a:latin typeface="Montserrat"/>
              </a:rPr>
              <a:t>Handling Missing Values</a:t>
            </a:r>
          </a:p>
          <a:p>
            <a:pPr marL="626111" indent="-313055" lvl="1">
              <a:lnSpc>
                <a:spcPts val="4060"/>
              </a:lnSpc>
              <a:buFont typeface="Arial"/>
              <a:buChar char="•"/>
            </a:pPr>
            <a:r>
              <a:rPr lang="en-US" sz="2900">
                <a:solidFill>
                  <a:srgbClr val="FFFFFF"/>
                </a:solidFill>
                <a:latin typeface="Montserrat"/>
              </a:rPr>
              <a:t>Handling Rare Label</a:t>
            </a:r>
          </a:p>
          <a:p>
            <a:pPr marL="626111" indent="-313055" lvl="1">
              <a:lnSpc>
                <a:spcPts val="4060"/>
              </a:lnSpc>
              <a:buFont typeface="Arial"/>
              <a:buChar char="•"/>
            </a:pPr>
            <a:r>
              <a:rPr lang="en-US" sz="2900">
                <a:solidFill>
                  <a:srgbClr val="FFFFFF"/>
                </a:solidFill>
                <a:latin typeface="Montserrat"/>
              </a:rPr>
              <a:t>Handling Outliers</a:t>
            </a:r>
          </a:p>
          <a:p>
            <a:pPr marL="626111" indent="-313055" lvl="1">
              <a:lnSpc>
                <a:spcPts val="4060"/>
              </a:lnSpc>
              <a:buFont typeface="Arial"/>
              <a:buChar char="•"/>
            </a:pPr>
            <a:r>
              <a:rPr lang="en-US" sz="2900">
                <a:solidFill>
                  <a:srgbClr val="FFFFFF"/>
                </a:solidFill>
                <a:latin typeface="Montserrat"/>
              </a:rPr>
              <a:t>Feature Engineering</a:t>
            </a:r>
          </a:p>
        </p:txBody>
      </p:sp>
      <p:sp>
        <p:nvSpPr>
          <p:cNvPr name="AutoShape 7" id="7"/>
          <p:cNvSpPr/>
          <p:nvPr/>
        </p:nvSpPr>
        <p:spPr>
          <a:xfrm rot="7524">
            <a:off x="2889506" y="1874921"/>
            <a:ext cx="6527476" cy="0"/>
          </a:xfrm>
          <a:prstGeom prst="line">
            <a:avLst/>
          </a:prstGeom>
          <a:ln cap="flat" w="28575">
            <a:solidFill>
              <a:srgbClr val="FFFFFF"/>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71B21"/>
        </a:solidFill>
      </p:bgPr>
    </p:bg>
    <p:spTree>
      <p:nvGrpSpPr>
        <p:cNvPr id="1" name=""/>
        <p:cNvGrpSpPr/>
        <p:nvPr/>
      </p:nvGrpSpPr>
      <p:grpSpPr>
        <a:xfrm>
          <a:off x="0" y="0"/>
          <a:ext cx="0" cy="0"/>
          <a:chOff x="0" y="0"/>
          <a:chExt cx="0" cy="0"/>
        </a:xfrm>
      </p:grpSpPr>
      <p:sp>
        <p:nvSpPr>
          <p:cNvPr name="AutoShape 2" id="2"/>
          <p:cNvSpPr/>
          <p:nvPr/>
        </p:nvSpPr>
        <p:spPr>
          <a:xfrm rot="0">
            <a:off x="9144000" y="7042440"/>
            <a:ext cx="9144000" cy="3244560"/>
          </a:xfrm>
          <a:prstGeom prst="rect">
            <a:avLst/>
          </a:prstGeom>
          <a:solidFill>
            <a:srgbClr val="C0B55E"/>
          </a:solidFill>
        </p:spPr>
      </p:sp>
      <p:sp>
        <p:nvSpPr>
          <p:cNvPr name="Freeform 3" id="3"/>
          <p:cNvSpPr/>
          <p:nvPr/>
        </p:nvSpPr>
        <p:spPr>
          <a:xfrm flipH="false" flipV="false" rot="0">
            <a:off x="10356586" y="1680313"/>
            <a:ext cx="6902714" cy="7577987"/>
          </a:xfrm>
          <a:custGeom>
            <a:avLst/>
            <a:gdLst/>
            <a:ahLst/>
            <a:cxnLst/>
            <a:rect r="r" b="b" t="t" l="l"/>
            <a:pathLst>
              <a:path h="7577987" w="6902714">
                <a:moveTo>
                  <a:pt x="0" y="0"/>
                </a:moveTo>
                <a:lnTo>
                  <a:pt x="6902714" y="0"/>
                </a:lnTo>
                <a:lnTo>
                  <a:pt x="6902714" y="7577987"/>
                </a:lnTo>
                <a:lnTo>
                  <a:pt x="0" y="7577987"/>
                </a:lnTo>
                <a:lnTo>
                  <a:pt x="0" y="0"/>
                </a:lnTo>
                <a:close/>
              </a:path>
            </a:pathLst>
          </a:custGeom>
          <a:blipFill>
            <a:blip r:embed="rId3"/>
            <a:stretch>
              <a:fillRect l="-33918" t="0" r="-20468" b="0"/>
            </a:stretch>
          </a:blipFill>
        </p:spPr>
      </p:sp>
      <p:sp>
        <p:nvSpPr>
          <p:cNvPr name="TextBox 4" id="4"/>
          <p:cNvSpPr txBox="true"/>
          <p:nvPr/>
        </p:nvSpPr>
        <p:spPr>
          <a:xfrm rot="0">
            <a:off x="1418569" y="1905518"/>
            <a:ext cx="7725431" cy="1635760"/>
          </a:xfrm>
          <a:prstGeom prst="rect">
            <a:avLst/>
          </a:prstGeom>
        </p:spPr>
        <p:txBody>
          <a:bodyPr anchor="t" rtlCol="false" tIns="0" lIns="0" bIns="0" rIns="0">
            <a:spAutoFit/>
          </a:bodyPr>
          <a:lstStyle/>
          <a:p>
            <a:pPr>
              <a:lnSpc>
                <a:spcPts val="6380"/>
              </a:lnSpc>
            </a:pPr>
            <a:r>
              <a:rPr lang="en-US" sz="5800">
                <a:solidFill>
                  <a:srgbClr val="FFFFFF"/>
                </a:solidFill>
                <a:latin typeface="Montserrat Bold"/>
              </a:rPr>
              <a:t>Persebaran dan Populasi</a:t>
            </a:r>
          </a:p>
        </p:txBody>
      </p:sp>
      <p:sp>
        <p:nvSpPr>
          <p:cNvPr name="TextBox 5" id="5"/>
          <p:cNvSpPr txBox="true"/>
          <p:nvPr/>
        </p:nvSpPr>
        <p:spPr>
          <a:xfrm rot="0">
            <a:off x="1418569" y="1302488"/>
            <a:ext cx="7360305" cy="377825"/>
          </a:xfrm>
          <a:prstGeom prst="rect">
            <a:avLst/>
          </a:prstGeom>
        </p:spPr>
        <p:txBody>
          <a:bodyPr anchor="t" rtlCol="false" tIns="0" lIns="0" bIns="0" rIns="0">
            <a:spAutoFit/>
          </a:bodyPr>
          <a:lstStyle/>
          <a:p>
            <a:pPr algn="just">
              <a:lnSpc>
                <a:spcPts val="3099"/>
              </a:lnSpc>
            </a:pPr>
            <a:r>
              <a:rPr lang="en-US" sz="2499">
                <a:solidFill>
                  <a:srgbClr val="C0B55E"/>
                </a:solidFill>
                <a:latin typeface="Montserrat"/>
              </a:rPr>
              <a:t>Data Analysis</a:t>
            </a:r>
          </a:p>
        </p:txBody>
      </p:sp>
      <p:sp>
        <p:nvSpPr>
          <p:cNvPr name="TextBox 6" id="6"/>
          <p:cNvSpPr txBox="true"/>
          <p:nvPr/>
        </p:nvSpPr>
        <p:spPr>
          <a:xfrm rot="0">
            <a:off x="1028700" y="4080809"/>
            <a:ext cx="7531750" cy="3853688"/>
          </a:xfrm>
          <a:prstGeom prst="rect">
            <a:avLst/>
          </a:prstGeom>
        </p:spPr>
        <p:txBody>
          <a:bodyPr anchor="t" rtlCol="false" tIns="0" lIns="0" bIns="0" rIns="0">
            <a:spAutoFit/>
          </a:bodyPr>
          <a:lstStyle/>
          <a:p>
            <a:pPr marL="496571" indent="-248285" lvl="1">
              <a:lnSpc>
                <a:spcPts val="3841"/>
              </a:lnSpc>
              <a:buFont typeface="Arial"/>
              <a:buChar char="•"/>
            </a:pPr>
            <a:r>
              <a:rPr lang="en-US" sz="2300">
                <a:solidFill>
                  <a:srgbClr val="FFFFFF"/>
                </a:solidFill>
                <a:latin typeface="Montserrat"/>
              </a:rPr>
              <a:t>Persebaran rumah di California terpusat di kota-kota besar seperti Los Angeles, San Francisco, dan lainnya, sementara wilayah lain memiliki distribusi yang lebih tersebar.</a:t>
            </a:r>
          </a:p>
          <a:p>
            <a:pPr>
              <a:lnSpc>
                <a:spcPts val="3841"/>
              </a:lnSpc>
            </a:pPr>
          </a:p>
          <a:p>
            <a:pPr marL="496571" indent="-248285" lvl="1">
              <a:lnSpc>
                <a:spcPts val="3841"/>
              </a:lnSpc>
              <a:buFont typeface="Arial"/>
              <a:buChar char="•"/>
            </a:pPr>
            <a:r>
              <a:rPr lang="en-US" sz="2300">
                <a:solidFill>
                  <a:srgbClr val="FFFFFF"/>
                </a:solidFill>
                <a:latin typeface="Montserrat"/>
              </a:rPr>
              <a:t>Populasi pemilik rumah terbesar terkonsentrasi di County San Diego dan juga signifikan di kota-kota besar lainnya.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71B21"/>
        </a:solidFill>
      </p:bgPr>
    </p:bg>
    <p:spTree>
      <p:nvGrpSpPr>
        <p:cNvPr id="1" name=""/>
        <p:cNvGrpSpPr/>
        <p:nvPr/>
      </p:nvGrpSpPr>
      <p:grpSpPr>
        <a:xfrm>
          <a:off x="0" y="0"/>
          <a:ext cx="0" cy="0"/>
          <a:chOff x="0" y="0"/>
          <a:chExt cx="0" cy="0"/>
        </a:xfrm>
      </p:grpSpPr>
      <p:sp>
        <p:nvSpPr>
          <p:cNvPr name="AutoShape 2" id="2"/>
          <p:cNvSpPr/>
          <p:nvPr/>
        </p:nvSpPr>
        <p:spPr>
          <a:xfrm rot="0">
            <a:off x="-997887" y="9258300"/>
            <a:ext cx="9144000" cy="3244560"/>
          </a:xfrm>
          <a:prstGeom prst="rect">
            <a:avLst/>
          </a:prstGeom>
          <a:solidFill>
            <a:srgbClr val="C0B55E"/>
          </a:solidFill>
        </p:spPr>
      </p:sp>
      <p:sp>
        <p:nvSpPr>
          <p:cNvPr name="Freeform 3" id="3"/>
          <p:cNvSpPr/>
          <p:nvPr/>
        </p:nvSpPr>
        <p:spPr>
          <a:xfrm flipH="false" flipV="false" rot="0">
            <a:off x="10320803" y="1028700"/>
            <a:ext cx="6938497" cy="4559347"/>
          </a:xfrm>
          <a:custGeom>
            <a:avLst/>
            <a:gdLst/>
            <a:ahLst/>
            <a:cxnLst/>
            <a:rect r="r" b="b" t="t" l="l"/>
            <a:pathLst>
              <a:path h="4559347" w="6938497">
                <a:moveTo>
                  <a:pt x="0" y="0"/>
                </a:moveTo>
                <a:lnTo>
                  <a:pt x="6938497" y="0"/>
                </a:lnTo>
                <a:lnTo>
                  <a:pt x="6938497" y="4559347"/>
                </a:lnTo>
                <a:lnTo>
                  <a:pt x="0" y="4559347"/>
                </a:lnTo>
                <a:lnTo>
                  <a:pt x="0" y="0"/>
                </a:lnTo>
                <a:close/>
              </a:path>
            </a:pathLst>
          </a:custGeom>
          <a:blipFill>
            <a:blip r:embed="rId3"/>
            <a:stretch>
              <a:fillRect l="0" t="0" r="0" b="0"/>
            </a:stretch>
          </a:blipFill>
        </p:spPr>
      </p:sp>
      <p:sp>
        <p:nvSpPr>
          <p:cNvPr name="Freeform 4" id="4"/>
          <p:cNvSpPr/>
          <p:nvPr/>
        </p:nvSpPr>
        <p:spPr>
          <a:xfrm flipH="false" flipV="false" rot="0">
            <a:off x="8146113" y="6309928"/>
            <a:ext cx="9113187" cy="2482151"/>
          </a:xfrm>
          <a:custGeom>
            <a:avLst/>
            <a:gdLst/>
            <a:ahLst/>
            <a:cxnLst/>
            <a:rect r="r" b="b" t="t" l="l"/>
            <a:pathLst>
              <a:path h="2482151" w="9113187">
                <a:moveTo>
                  <a:pt x="0" y="0"/>
                </a:moveTo>
                <a:lnTo>
                  <a:pt x="9113187" y="0"/>
                </a:lnTo>
                <a:lnTo>
                  <a:pt x="9113187" y="2482151"/>
                </a:lnTo>
                <a:lnTo>
                  <a:pt x="0" y="2482151"/>
                </a:lnTo>
                <a:lnTo>
                  <a:pt x="0" y="0"/>
                </a:lnTo>
                <a:close/>
              </a:path>
            </a:pathLst>
          </a:custGeom>
          <a:blipFill>
            <a:blip r:embed="rId4"/>
            <a:stretch>
              <a:fillRect l="0" t="0" r="0" b="0"/>
            </a:stretch>
          </a:blipFill>
        </p:spPr>
      </p:sp>
      <p:sp>
        <p:nvSpPr>
          <p:cNvPr name="TextBox 5" id="5"/>
          <p:cNvSpPr txBox="true"/>
          <p:nvPr/>
        </p:nvSpPr>
        <p:spPr>
          <a:xfrm rot="0">
            <a:off x="1418569" y="1787461"/>
            <a:ext cx="7725431" cy="826135"/>
          </a:xfrm>
          <a:prstGeom prst="rect">
            <a:avLst/>
          </a:prstGeom>
        </p:spPr>
        <p:txBody>
          <a:bodyPr anchor="t" rtlCol="false" tIns="0" lIns="0" bIns="0" rIns="0">
            <a:spAutoFit/>
          </a:bodyPr>
          <a:lstStyle/>
          <a:p>
            <a:pPr>
              <a:lnSpc>
                <a:spcPts val="6380"/>
              </a:lnSpc>
            </a:pPr>
            <a:r>
              <a:rPr lang="en-US" sz="5800">
                <a:solidFill>
                  <a:srgbClr val="FFFFFF"/>
                </a:solidFill>
                <a:latin typeface="Montserrat Bold"/>
              </a:rPr>
              <a:t>Harga Rumah</a:t>
            </a:r>
          </a:p>
        </p:txBody>
      </p:sp>
      <p:sp>
        <p:nvSpPr>
          <p:cNvPr name="TextBox 6" id="6"/>
          <p:cNvSpPr txBox="true"/>
          <p:nvPr/>
        </p:nvSpPr>
        <p:spPr>
          <a:xfrm rot="0">
            <a:off x="1418569" y="1184431"/>
            <a:ext cx="7360305" cy="377825"/>
          </a:xfrm>
          <a:prstGeom prst="rect">
            <a:avLst/>
          </a:prstGeom>
        </p:spPr>
        <p:txBody>
          <a:bodyPr anchor="t" rtlCol="false" tIns="0" lIns="0" bIns="0" rIns="0">
            <a:spAutoFit/>
          </a:bodyPr>
          <a:lstStyle/>
          <a:p>
            <a:pPr algn="just">
              <a:lnSpc>
                <a:spcPts val="3099"/>
              </a:lnSpc>
            </a:pPr>
            <a:r>
              <a:rPr lang="en-US" sz="2499">
                <a:solidFill>
                  <a:srgbClr val="C0B55E"/>
                </a:solidFill>
                <a:latin typeface="Montserrat"/>
              </a:rPr>
              <a:t>Data Analysis</a:t>
            </a:r>
          </a:p>
        </p:txBody>
      </p:sp>
      <p:sp>
        <p:nvSpPr>
          <p:cNvPr name="TextBox 7" id="7"/>
          <p:cNvSpPr txBox="true"/>
          <p:nvPr/>
        </p:nvSpPr>
        <p:spPr>
          <a:xfrm rot="0">
            <a:off x="1418569" y="3075552"/>
            <a:ext cx="6727544" cy="5311013"/>
          </a:xfrm>
          <a:prstGeom prst="rect">
            <a:avLst/>
          </a:prstGeom>
        </p:spPr>
        <p:txBody>
          <a:bodyPr anchor="t" rtlCol="false" tIns="0" lIns="0" bIns="0" rIns="0">
            <a:spAutoFit/>
          </a:bodyPr>
          <a:lstStyle/>
          <a:p>
            <a:pPr marL="496571" indent="-248285" lvl="1">
              <a:lnSpc>
                <a:spcPts val="3841"/>
              </a:lnSpc>
              <a:buFont typeface="Arial"/>
              <a:buChar char="•"/>
            </a:pPr>
            <a:r>
              <a:rPr lang="en-US" sz="2300">
                <a:solidFill>
                  <a:srgbClr val="FFFFFF"/>
                </a:solidFill>
                <a:latin typeface="Montserrat"/>
              </a:rPr>
              <a:t>Rumah dengan harga yang tergolong tinggi terdapat pada poin yang berwarna merah yaitu di disekitar kota San Fransisco dan Los Angels dan untuk lokasinya berada di daerah pinggir pantai (Near Ocean).</a:t>
            </a:r>
          </a:p>
          <a:p>
            <a:pPr>
              <a:lnSpc>
                <a:spcPts val="3841"/>
              </a:lnSpc>
            </a:pPr>
          </a:p>
          <a:p>
            <a:pPr marL="496571" indent="-248285" lvl="1">
              <a:lnSpc>
                <a:spcPts val="3841"/>
              </a:lnSpc>
              <a:buFont typeface="Arial"/>
              <a:buChar char="•"/>
            </a:pPr>
            <a:r>
              <a:rPr lang="en-US" sz="2300">
                <a:solidFill>
                  <a:srgbClr val="FFFFFF"/>
                </a:solidFill>
                <a:latin typeface="Montserrat"/>
              </a:rPr>
              <a:t>County yang memilki harga termahal yaitu pada Marin County, sedangkan Marin County dekat dengan Kota San Francisco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71B21"/>
        </a:solidFill>
      </p:bgPr>
    </p:bg>
    <p:spTree>
      <p:nvGrpSpPr>
        <p:cNvPr id="1" name=""/>
        <p:cNvGrpSpPr/>
        <p:nvPr/>
      </p:nvGrpSpPr>
      <p:grpSpPr>
        <a:xfrm>
          <a:off x="0" y="0"/>
          <a:ext cx="0" cy="0"/>
          <a:chOff x="0" y="0"/>
          <a:chExt cx="0" cy="0"/>
        </a:xfrm>
      </p:grpSpPr>
      <p:sp>
        <p:nvSpPr>
          <p:cNvPr name="AutoShape 2" id="2"/>
          <p:cNvSpPr/>
          <p:nvPr/>
        </p:nvSpPr>
        <p:spPr>
          <a:xfrm rot="0">
            <a:off x="8105234" y="-87884"/>
            <a:ext cx="10182766" cy="3244560"/>
          </a:xfrm>
          <a:prstGeom prst="rect">
            <a:avLst/>
          </a:prstGeom>
          <a:solidFill>
            <a:srgbClr val="C0B55E"/>
          </a:solidFill>
        </p:spPr>
      </p:sp>
      <p:sp>
        <p:nvSpPr>
          <p:cNvPr name="Freeform 3" id="3"/>
          <p:cNvSpPr/>
          <p:nvPr/>
        </p:nvSpPr>
        <p:spPr>
          <a:xfrm flipH="false" flipV="false" rot="0">
            <a:off x="8754131" y="2464880"/>
            <a:ext cx="8505169" cy="5509827"/>
          </a:xfrm>
          <a:custGeom>
            <a:avLst/>
            <a:gdLst/>
            <a:ahLst/>
            <a:cxnLst/>
            <a:rect r="r" b="b" t="t" l="l"/>
            <a:pathLst>
              <a:path h="5509827" w="8505169">
                <a:moveTo>
                  <a:pt x="0" y="0"/>
                </a:moveTo>
                <a:lnTo>
                  <a:pt x="8505169" y="0"/>
                </a:lnTo>
                <a:lnTo>
                  <a:pt x="8505169" y="5509826"/>
                </a:lnTo>
                <a:lnTo>
                  <a:pt x="0" y="5509826"/>
                </a:lnTo>
                <a:lnTo>
                  <a:pt x="0" y="0"/>
                </a:lnTo>
                <a:close/>
              </a:path>
            </a:pathLst>
          </a:custGeom>
          <a:blipFill>
            <a:blip r:embed="rId3"/>
            <a:stretch>
              <a:fillRect l="0" t="0" r="0" b="0"/>
            </a:stretch>
          </a:blipFill>
        </p:spPr>
      </p:sp>
      <p:sp>
        <p:nvSpPr>
          <p:cNvPr name="TextBox 4" id="4"/>
          <p:cNvSpPr txBox="true"/>
          <p:nvPr/>
        </p:nvSpPr>
        <p:spPr>
          <a:xfrm rot="0">
            <a:off x="1028700" y="3028144"/>
            <a:ext cx="7725431" cy="1635760"/>
          </a:xfrm>
          <a:prstGeom prst="rect">
            <a:avLst/>
          </a:prstGeom>
        </p:spPr>
        <p:txBody>
          <a:bodyPr anchor="t" rtlCol="false" tIns="0" lIns="0" bIns="0" rIns="0">
            <a:spAutoFit/>
          </a:bodyPr>
          <a:lstStyle/>
          <a:p>
            <a:pPr>
              <a:lnSpc>
                <a:spcPts val="6380"/>
              </a:lnSpc>
            </a:pPr>
            <a:r>
              <a:rPr lang="en-US" sz="5800">
                <a:solidFill>
                  <a:srgbClr val="FFFFFF"/>
                </a:solidFill>
                <a:latin typeface="Montserrat Bold"/>
              </a:rPr>
              <a:t>Demography </a:t>
            </a:r>
          </a:p>
          <a:p>
            <a:pPr>
              <a:lnSpc>
                <a:spcPts val="6380"/>
              </a:lnSpc>
            </a:pPr>
            <a:r>
              <a:rPr lang="en-US" sz="5800">
                <a:solidFill>
                  <a:srgbClr val="FFFFFF"/>
                </a:solidFill>
                <a:latin typeface="Montserrat Bold"/>
              </a:rPr>
              <a:t>(ocean proximity)</a:t>
            </a:r>
          </a:p>
        </p:txBody>
      </p:sp>
      <p:sp>
        <p:nvSpPr>
          <p:cNvPr name="TextBox 5" id="5"/>
          <p:cNvSpPr txBox="true"/>
          <p:nvPr/>
        </p:nvSpPr>
        <p:spPr>
          <a:xfrm rot="0">
            <a:off x="1028700" y="2275967"/>
            <a:ext cx="7360305" cy="377825"/>
          </a:xfrm>
          <a:prstGeom prst="rect">
            <a:avLst/>
          </a:prstGeom>
        </p:spPr>
        <p:txBody>
          <a:bodyPr anchor="t" rtlCol="false" tIns="0" lIns="0" bIns="0" rIns="0">
            <a:spAutoFit/>
          </a:bodyPr>
          <a:lstStyle/>
          <a:p>
            <a:pPr algn="just">
              <a:lnSpc>
                <a:spcPts val="3099"/>
              </a:lnSpc>
            </a:pPr>
            <a:r>
              <a:rPr lang="en-US" sz="2499">
                <a:solidFill>
                  <a:srgbClr val="C0B55E"/>
                </a:solidFill>
                <a:latin typeface="Montserrat"/>
              </a:rPr>
              <a:t>Data Analysis</a:t>
            </a:r>
          </a:p>
        </p:txBody>
      </p:sp>
      <p:sp>
        <p:nvSpPr>
          <p:cNvPr name="TextBox 6" id="6"/>
          <p:cNvSpPr txBox="true"/>
          <p:nvPr/>
        </p:nvSpPr>
        <p:spPr>
          <a:xfrm rot="0">
            <a:off x="1028700" y="5210268"/>
            <a:ext cx="6727544" cy="2531491"/>
          </a:xfrm>
          <a:prstGeom prst="rect">
            <a:avLst/>
          </a:prstGeom>
        </p:spPr>
        <p:txBody>
          <a:bodyPr anchor="t" rtlCol="false" tIns="0" lIns="0" bIns="0" rIns="0">
            <a:spAutoFit/>
          </a:bodyPr>
          <a:lstStyle/>
          <a:p>
            <a:pPr marL="496571" indent="-248285" lvl="1">
              <a:lnSpc>
                <a:spcPts val="2852"/>
              </a:lnSpc>
              <a:buFont typeface="Arial"/>
              <a:buChar char="•"/>
            </a:pPr>
            <a:r>
              <a:rPr lang="en-US" sz="2300">
                <a:solidFill>
                  <a:srgbClr val="FFFFFF"/>
                </a:solidFill>
                <a:latin typeface="Montserrat"/>
              </a:rPr>
              <a:t>Distribusi rumah yang lebih luas untuk area INLAND. Namun, area &lt;1H OCEAN memiliki jumlah perumahan terbanyak, yaitu 6369.</a:t>
            </a:r>
          </a:p>
          <a:p>
            <a:pPr>
              <a:lnSpc>
                <a:spcPts val="2852"/>
              </a:lnSpc>
            </a:pPr>
          </a:p>
          <a:p>
            <a:pPr marL="496571" indent="-248285" lvl="1">
              <a:lnSpc>
                <a:spcPts val="2852"/>
              </a:lnSpc>
              <a:buFont typeface="Arial"/>
              <a:buChar char="•"/>
            </a:pPr>
            <a:r>
              <a:rPr lang="en-US" sz="2300">
                <a:solidFill>
                  <a:srgbClr val="FFFFFF"/>
                </a:solidFill>
                <a:latin typeface="Montserrat"/>
              </a:rPr>
              <a:t>Hanya ada 2 perumahan yang berlokasi di pulau (ISLAND).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71B21"/>
        </a:solidFill>
      </p:bgPr>
    </p:bg>
    <p:spTree>
      <p:nvGrpSpPr>
        <p:cNvPr id="1" name=""/>
        <p:cNvGrpSpPr/>
        <p:nvPr/>
      </p:nvGrpSpPr>
      <p:grpSpPr>
        <a:xfrm>
          <a:off x="0" y="0"/>
          <a:ext cx="0" cy="0"/>
          <a:chOff x="0" y="0"/>
          <a:chExt cx="0" cy="0"/>
        </a:xfrm>
      </p:grpSpPr>
      <p:sp>
        <p:nvSpPr>
          <p:cNvPr name="AutoShape 2" id="2"/>
          <p:cNvSpPr/>
          <p:nvPr/>
        </p:nvSpPr>
        <p:spPr>
          <a:xfrm rot="0">
            <a:off x="8105234" y="7540644"/>
            <a:ext cx="10182766" cy="3244560"/>
          </a:xfrm>
          <a:prstGeom prst="rect">
            <a:avLst/>
          </a:prstGeom>
          <a:solidFill>
            <a:srgbClr val="C0B55E"/>
          </a:solidFill>
        </p:spPr>
      </p:sp>
      <p:sp>
        <p:nvSpPr>
          <p:cNvPr name="Freeform 3" id="3"/>
          <p:cNvSpPr/>
          <p:nvPr/>
        </p:nvSpPr>
        <p:spPr>
          <a:xfrm flipH="false" flipV="false" rot="0">
            <a:off x="10354805" y="686850"/>
            <a:ext cx="6904495" cy="4456650"/>
          </a:xfrm>
          <a:custGeom>
            <a:avLst/>
            <a:gdLst/>
            <a:ahLst/>
            <a:cxnLst/>
            <a:rect r="r" b="b" t="t" l="l"/>
            <a:pathLst>
              <a:path h="4456650" w="6904495">
                <a:moveTo>
                  <a:pt x="0" y="0"/>
                </a:moveTo>
                <a:lnTo>
                  <a:pt x="6904495" y="0"/>
                </a:lnTo>
                <a:lnTo>
                  <a:pt x="6904495" y="4456650"/>
                </a:lnTo>
                <a:lnTo>
                  <a:pt x="0" y="4456650"/>
                </a:lnTo>
                <a:lnTo>
                  <a:pt x="0" y="0"/>
                </a:lnTo>
                <a:close/>
              </a:path>
            </a:pathLst>
          </a:custGeom>
          <a:blipFill>
            <a:blip r:embed="rId3"/>
            <a:stretch>
              <a:fillRect l="0" t="0" r="0" b="-81202"/>
            </a:stretch>
          </a:blipFill>
        </p:spPr>
      </p:sp>
      <p:sp>
        <p:nvSpPr>
          <p:cNvPr name="Freeform 4" id="4"/>
          <p:cNvSpPr/>
          <p:nvPr/>
        </p:nvSpPr>
        <p:spPr>
          <a:xfrm flipH="false" flipV="false" rot="0">
            <a:off x="9022331" y="5485350"/>
            <a:ext cx="8348572" cy="4110589"/>
          </a:xfrm>
          <a:custGeom>
            <a:avLst/>
            <a:gdLst/>
            <a:ahLst/>
            <a:cxnLst/>
            <a:rect r="r" b="b" t="t" l="l"/>
            <a:pathLst>
              <a:path h="4110589" w="8348572">
                <a:moveTo>
                  <a:pt x="0" y="0"/>
                </a:moveTo>
                <a:lnTo>
                  <a:pt x="8348572" y="0"/>
                </a:lnTo>
                <a:lnTo>
                  <a:pt x="8348572" y="4110589"/>
                </a:lnTo>
                <a:lnTo>
                  <a:pt x="0" y="4110589"/>
                </a:lnTo>
                <a:lnTo>
                  <a:pt x="0" y="0"/>
                </a:lnTo>
                <a:close/>
              </a:path>
            </a:pathLst>
          </a:custGeom>
          <a:blipFill>
            <a:blip r:embed="rId4"/>
            <a:stretch>
              <a:fillRect l="0" t="0" r="0" b="0"/>
            </a:stretch>
          </a:blipFill>
        </p:spPr>
      </p:sp>
      <p:sp>
        <p:nvSpPr>
          <p:cNvPr name="TextBox 5" id="5"/>
          <p:cNvSpPr txBox="true"/>
          <p:nvPr/>
        </p:nvSpPr>
        <p:spPr>
          <a:xfrm rot="0">
            <a:off x="1028700" y="2156181"/>
            <a:ext cx="7725431" cy="1635760"/>
          </a:xfrm>
          <a:prstGeom prst="rect">
            <a:avLst/>
          </a:prstGeom>
        </p:spPr>
        <p:txBody>
          <a:bodyPr anchor="t" rtlCol="false" tIns="0" lIns="0" bIns="0" rIns="0">
            <a:spAutoFit/>
          </a:bodyPr>
          <a:lstStyle/>
          <a:p>
            <a:pPr>
              <a:lnSpc>
                <a:spcPts val="6380"/>
              </a:lnSpc>
            </a:pPr>
            <a:r>
              <a:rPr lang="en-US" sz="5800">
                <a:solidFill>
                  <a:srgbClr val="FFFFFF"/>
                </a:solidFill>
                <a:latin typeface="Montserrat Bold"/>
              </a:rPr>
              <a:t>Persebaran Rumah</a:t>
            </a:r>
          </a:p>
          <a:p>
            <a:pPr>
              <a:lnSpc>
                <a:spcPts val="6380"/>
              </a:lnSpc>
            </a:pPr>
            <a:r>
              <a:rPr lang="en-US" sz="5800">
                <a:solidFill>
                  <a:srgbClr val="FFFFFF"/>
                </a:solidFill>
                <a:latin typeface="Montserrat Bold"/>
              </a:rPr>
              <a:t>(Per County)</a:t>
            </a:r>
          </a:p>
        </p:txBody>
      </p:sp>
      <p:sp>
        <p:nvSpPr>
          <p:cNvPr name="TextBox 6" id="6"/>
          <p:cNvSpPr txBox="true"/>
          <p:nvPr/>
        </p:nvSpPr>
        <p:spPr>
          <a:xfrm rot="0">
            <a:off x="1028700" y="1721206"/>
            <a:ext cx="7360305" cy="377825"/>
          </a:xfrm>
          <a:prstGeom prst="rect">
            <a:avLst/>
          </a:prstGeom>
        </p:spPr>
        <p:txBody>
          <a:bodyPr anchor="t" rtlCol="false" tIns="0" lIns="0" bIns="0" rIns="0">
            <a:spAutoFit/>
          </a:bodyPr>
          <a:lstStyle/>
          <a:p>
            <a:pPr algn="just">
              <a:lnSpc>
                <a:spcPts val="3099"/>
              </a:lnSpc>
            </a:pPr>
            <a:r>
              <a:rPr lang="en-US" sz="2499">
                <a:solidFill>
                  <a:srgbClr val="C0B55E"/>
                </a:solidFill>
                <a:latin typeface="Montserrat"/>
              </a:rPr>
              <a:t>Data Analysis</a:t>
            </a:r>
          </a:p>
        </p:txBody>
      </p:sp>
      <p:sp>
        <p:nvSpPr>
          <p:cNvPr name="TextBox 7" id="7"/>
          <p:cNvSpPr txBox="true"/>
          <p:nvPr/>
        </p:nvSpPr>
        <p:spPr>
          <a:xfrm rot="0">
            <a:off x="1028700" y="4347269"/>
            <a:ext cx="6828070" cy="4450715"/>
          </a:xfrm>
          <a:prstGeom prst="rect">
            <a:avLst/>
          </a:prstGeom>
        </p:spPr>
        <p:txBody>
          <a:bodyPr anchor="t" rtlCol="false" tIns="0" lIns="0" bIns="0" rIns="0">
            <a:spAutoFit/>
          </a:bodyPr>
          <a:lstStyle/>
          <a:p>
            <a:pPr marL="496571" indent="-248285" lvl="1">
              <a:lnSpc>
                <a:spcPts val="3565"/>
              </a:lnSpc>
              <a:buFont typeface="Arial"/>
              <a:buChar char="•"/>
            </a:pPr>
            <a:r>
              <a:rPr lang="en-US" sz="2300">
                <a:solidFill>
                  <a:srgbClr val="FFFFFF"/>
                </a:solidFill>
                <a:latin typeface="Montserrat"/>
              </a:rPr>
              <a:t>Scatter Plot persebaran geografis rumah di California dengan warna titik-titik mencerminkan county tempat rumah berada. Terlihat bahwa wilayah dekat kota-kota besar memiliki kepadatan perumahan yang lebih tinggi.</a:t>
            </a:r>
          </a:p>
          <a:p>
            <a:pPr>
              <a:lnSpc>
                <a:spcPts val="3565"/>
              </a:lnSpc>
            </a:pPr>
          </a:p>
          <a:p>
            <a:pPr marL="496571" indent="-248285" lvl="1">
              <a:lnSpc>
                <a:spcPts val="3565"/>
              </a:lnSpc>
              <a:buFont typeface="Arial"/>
              <a:buChar char="•"/>
            </a:pPr>
            <a:r>
              <a:rPr lang="en-US" sz="2300">
                <a:solidFill>
                  <a:srgbClr val="FFFFFF"/>
                </a:solidFill>
                <a:latin typeface="Montserrat"/>
              </a:rPr>
              <a:t>Los Angeles County memiliki jumlah perumahan terbanyak, mencapai 4037 rumah.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71B21"/>
        </a:solidFill>
      </p:bgPr>
    </p:bg>
    <p:spTree>
      <p:nvGrpSpPr>
        <p:cNvPr id="1" name=""/>
        <p:cNvGrpSpPr/>
        <p:nvPr/>
      </p:nvGrpSpPr>
      <p:grpSpPr>
        <a:xfrm>
          <a:off x="0" y="0"/>
          <a:ext cx="0" cy="0"/>
          <a:chOff x="0" y="0"/>
          <a:chExt cx="0" cy="0"/>
        </a:xfrm>
      </p:grpSpPr>
      <p:sp>
        <p:nvSpPr>
          <p:cNvPr name="AutoShape 2" id="2"/>
          <p:cNvSpPr/>
          <p:nvPr/>
        </p:nvSpPr>
        <p:spPr>
          <a:xfrm rot="0">
            <a:off x="14042451" y="0"/>
            <a:ext cx="4245549" cy="10287000"/>
          </a:xfrm>
          <a:prstGeom prst="rect">
            <a:avLst/>
          </a:prstGeom>
          <a:solidFill>
            <a:srgbClr val="A49A45"/>
          </a:solidFill>
        </p:spPr>
      </p:sp>
      <p:sp>
        <p:nvSpPr>
          <p:cNvPr name="AutoShape 3" id="3"/>
          <p:cNvSpPr/>
          <p:nvPr/>
        </p:nvSpPr>
        <p:spPr>
          <a:xfrm rot="0">
            <a:off x="0" y="0"/>
            <a:ext cx="1803328" cy="3739396"/>
          </a:xfrm>
          <a:prstGeom prst="rect">
            <a:avLst/>
          </a:prstGeom>
          <a:solidFill>
            <a:srgbClr val="A49A45"/>
          </a:solidFill>
        </p:spPr>
      </p:sp>
      <p:sp>
        <p:nvSpPr>
          <p:cNvPr name="Freeform 4" id="4"/>
          <p:cNvSpPr/>
          <p:nvPr/>
        </p:nvSpPr>
        <p:spPr>
          <a:xfrm flipH="false" flipV="false" rot="0">
            <a:off x="1592659" y="4264632"/>
            <a:ext cx="15102682" cy="3517894"/>
          </a:xfrm>
          <a:custGeom>
            <a:avLst/>
            <a:gdLst/>
            <a:ahLst/>
            <a:cxnLst/>
            <a:rect r="r" b="b" t="t" l="l"/>
            <a:pathLst>
              <a:path h="3517894" w="15102682">
                <a:moveTo>
                  <a:pt x="0" y="0"/>
                </a:moveTo>
                <a:lnTo>
                  <a:pt x="15102682" y="0"/>
                </a:lnTo>
                <a:lnTo>
                  <a:pt x="15102682" y="3517893"/>
                </a:lnTo>
                <a:lnTo>
                  <a:pt x="0" y="3517893"/>
                </a:lnTo>
                <a:lnTo>
                  <a:pt x="0" y="0"/>
                </a:lnTo>
                <a:close/>
              </a:path>
            </a:pathLst>
          </a:custGeom>
          <a:blipFill>
            <a:blip r:embed="rId3"/>
            <a:stretch>
              <a:fillRect l="0" t="0" r="0" b="0"/>
            </a:stretch>
          </a:blipFill>
        </p:spPr>
      </p:sp>
      <p:sp>
        <p:nvSpPr>
          <p:cNvPr name="TextBox 5" id="5"/>
          <p:cNvSpPr txBox="true"/>
          <p:nvPr/>
        </p:nvSpPr>
        <p:spPr>
          <a:xfrm rot="0">
            <a:off x="2356373" y="2431296"/>
            <a:ext cx="8467860" cy="930275"/>
          </a:xfrm>
          <a:prstGeom prst="rect">
            <a:avLst/>
          </a:prstGeom>
        </p:spPr>
        <p:txBody>
          <a:bodyPr anchor="t" rtlCol="false" tIns="0" lIns="0" bIns="0" rIns="0">
            <a:spAutoFit/>
          </a:bodyPr>
          <a:lstStyle/>
          <a:p>
            <a:pPr algn="just">
              <a:lnSpc>
                <a:spcPts val="7149"/>
              </a:lnSpc>
            </a:pPr>
            <a:r>
              <a:rPr lang="en-US" sz="6499">
                <a:solidFill>
                  <a:srgbClr val="FFFFFF"/>
                </a:solidFill>
                <a:latin typeface="Montserrat Bold"/>
              </a:rPr>
              <a:t>Model Experiment</a:t>
            </a:r>
          </a:p>
        </p:txBody>
      </p:sp>
      <p:sp>
        <p:nvSpPr>
          <p:cNvPr name="TextBox 6" id="6"/>
          <p:cNvSpPr txBox="true"/>
          <p:nvPr/>
        </p:nvSpPr>
        <p:spPr>
          <a:xfrm rot="0">
            <a:off x="2356373" y="1743927"/>
            <a:ext cx="7360305" cy="377825"/>
          </a:xfrm>
          <a:prstGeom prst="rect">
            <a:avLst/>
          </a:prstGeom>
        </p:spPr>
        <p:txBody>
          <a:bodyPr anchor="t" rtlCol="false" tIns="0" lIns="0" bIns="0" rIns="0">
            <a:spAutoFit/>
          </a:bodyPr>
          <a:lstStyle/>
          <a:p>
            <a:pPr algn="just">
              <a:lnSpc>
                <a:spcPts val="3099"/>
              </a:lnSpc>
            </a:pPr>
            <a:r>
              <a:rPr lang="en-US" sz="2499">
                <a:solidFill>
                  <a:srgbClr val="C0B55E"/>
                </a:solidFill>
                <a:latin typeface="Montserrat"/>
              </a:rPr>
              <a:t>Modeling</a:t>
            </a:r>
          </a:p>
        </p:txBody>
      </p:sp>
      <p:sp>
        <p:nvSpPr>
          <p:cNvPr name="TextBox 7" id="7"/>
          <p:cNvSpPr txBox="true"/>
          <p:nvPr/>
        </p:nvSpPr>
        <p:spPr>
          <a:xfrm rot="0">
            <a:off x="1592659" y="8230200"/>
            <a:ext cx="11823585" cy="1158875"/>
          </a:xfrm>
          <a:prstGeom prst="rect">
            <a:avLst/>
          </a:prstGeom>
        </p:spPr>
        <p:txBody>
          <a:bodyPr anchor="t" rtlCol="false" tIns="0" lIns="0" bIns="0" rIns="0">
            <a:spAutoFit/>
          </a:bodyPr>
          <a:lstStyle/>
          <a:p>
            <a:pPr>
              <a:lnSpc>
                <a:spcPts val="3099"/>
              </a:lnSpc>
              <a:spcBef>
                <a:spcPct val="0"/>
              </a:spcBef>
            </a:pPr>
            <a:r>
              <a:rPr lang="en-US" sz="2499">
                <a:solidFill>
                  <a:srgbClr val="FFFFFF"/>
                </a:solidFill>
                <a:latin typeface="Montserrat"/>
              </a:rPr>
              <a:t>Random Forest dan XGBoost Regressor cenderung memiliki MAPE yang lebih rendah dan menunjukkan bahwa kedua model ini mampu lebih baik dalam menggeneralisasikan pola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71B21"/>
        </a:solidFill>
      </p:bgPr>
    </p:bg>
    <p:spTree>
      <p:nvGrpSpPr>
        <p:cNvPr id="1" name=""/>
        <p:cNvGrpSpPr/>
        <p:nvPr/>
      </p:nvGrpSpPr>
      <p:grpSpPr>
        <a:xfrm>
          <a:off x="0" y="0"/>
          <a:ext cx="0" cy="0"/>
          <a:chOff x="0" y="0"/>
          <a:chExt cx="0" cy="0"/>
        </a:xfrm>
      </p:grpSpPr>
      <p:sp>
        <p:nvSpPr>
          <p:cNvPr name="AutoShape 2" id="2"/>
          <p:cNvSpPr/>
          <p:nvPr/>
        </p:nvSpPr>
        <p:spPr>
          <a:xfrm rot="0">
            <a:off x="0" y="7150219"/>
            <a:ext cx="11048062" cy="3136781"/>
          </a:xfrm>
          <a:prstGeom prst="rect">
            <a:avLst/>
          </a:prstGeom>
          <a:solidFill>
            <a:srgbClr val="C0B55E"/>
          </a:solidFill>
        </p:spPr>
      </p:sp>
      <p:sp>
        <p:nvSpPr>
          <p:cNvPr name="Freeform 3" id="3"/>
          <p:cNvSpPr/>
          <p:nvPr/>
        </p:nvSpPr>
        <p:spPr>
          <a:xfrm flipH="false" flipV="false" rot="0">
            <a:off x="3438736" y="4065461"/>
            <a:ext cx="11410528" cy="2650931"/>
          </a:xfrm>
          <a:custGeom>
            <a:avLst/>
            <a:gdLst/>
            <a:ahLst/>
            <a:cxnLst/>
            <a:rect r="r" b="b" t="t" l="l"/>
            <a:pathLst>
              <a:path h="2650931" w="11410528">
                <a:moveTo>
                  <a:pt x="0" y="0"/>
                </a:moveTo>
                <a:lnTo>
                  <a:pt x="11410528" y="0"/>
                </a:lnTo>
                <a:lnTo>
                  <a:pt x="11410528" y="2650930"/>
                </a:lnTo>
                <a:lnTo>
                  <a:pt x="0" y="2650930"/>
                </a:lnTo>
                <a:lnTo>
                  <a:pt x="0" y="0"/>
                </a:lnTo>
                <a:close/>
              </a:path>
            </a:pathLst>
          </a:custGeom>
          <a:blipFill>
            <a:blip r:embed="rId3"/>
            <a:stretch>
              <a:fillRect l="0" t="0" r="0" b="0"/>
            </a:stretch>
          </a:blipFill>
        </p:spPr>
      </p:sp>
      <p:sp>
        <p:nvSpPr>
          <p:cNvPr name="TextBox 4" id="4"/>
          <p:cNvSpPr txBox="true"/>
          <p:nvPr/>
        </p:nvSpPr>
        <p:spPr>
          <a:xfrm rot="0">
            <a:off x="993970" y="1915862"/>
            <a:ext cx="11134785" cy="1715770"/>
          </a:xfrm>
          <a:prstGeom prst="rect">
            <a:avLst/>
          </a:prstGeom>
        </p:spPr>
        <p:txBody>
          <a:bodyPr anchor="t" rtlCol="false" tIns="0" lIns="0" bIns="0" rIns="0">
            <a:spAutoFit/>
          </a:bodyPr>
          <a:lstStyle/>
          <a:p>
            <a:pPr>
              <a:lnSpc>
                <a:spcPts val="6709"/>
              </a:lnSpc>
            </a:pPr>
            <a:r>
              <a:rPr lang="en-US" sz="6099">
                <a:solidFill>
                  <a:srgbClr val="FFFFFF"/>
                </a:solidFill>
                <a:latin typeface="Montserrat Bold"/>
              </a:rPr>
              <a:t>Predict to Test Set with the Benchmark Model</a:t>
            </a:r>
          </a:p>
        </p:txBody>
      </p:sp>
      <p:sp>
        <p:nvSpPr>
          <p:cNvPr name="TextBox 5" id="5"/>
          <p:cNvSpPr txBox="true"/>
          <p:nvPr/>
        </p:nvSpPr>
        <p:spPr>
          <a:xfrm rot="0">
            <a:off x="1028700" y="1433262"/>
            <a:ext cx="7360305" cy="377825"/>
          </a:xfrm>
          <a:prstGeom prst="rect">
            <a:avLst/>
          </a:prstGeom>
        </p:spPr>
        <p:txBody>
          <a:bodyPr anchor="t" rtlCol="false" tIns="0" lIns="0" bIns="0" rIns="0">
            <a:spAutoFit/>
          </a:bodyPr>
          <a:lstStyle/>
          <a:p>
            <a:pPr>
              <a:lnSpc>
                <a:spcPts val="3099"/>
              </a:lnSpc>
            </a:pPr>
            <a:r>
              <a:rPr lang="en-US" sz="2499">
                <a:solidFill>
                  <a:srgbClr val="C0B55E"/>
                </a:solidFill>
                <a:latin typeface="Montserrat"/>
              </a:rPr>
              <a:t>Real Estate Presentation</a:t>
            </a:r>
          </a:p>
        </p:txBody>
      </p:sp>
      <p:grpSp>
        <p:nvGrpSpPr>
          <p:cNvPr name="Group 6" id="6"/>
          <p:cNvGrpSpPr/>
          <p:nvPr/>
        </p:nvGrpSpPr>
        <p:grpSpPr>
          <a:xfrm rot="0">
            <a:off x="11048062" y="7150219"/>
            <a:ext cx="7239938" cy="4040969"/>
            <a:chOff x="0" y="0"/>
            <a:chExt cx="9653250" cy="5387958"/>
          </a:xfrm>
        </p:grpSpPr>
        <p:pic>
          <p:nvPicPr>
            <p:cNvPr name="Picture 7" id="7"/>
            <p:cNvPicPr>
              <a:picLocks noChangeAspect="true"/>
            </p:cNvPicPr>
            <p:nvPr/>
          </p:nvPicPr>
          <p:blipFill>
            <a:blip r:embed="rId4"/>
            <a:srcRect l="0" t="13519" r="0" b="13519"/>
            <a:stretch>
              <a:fillRect/>
            </a:stretch>
          </p:blipFill>
          <p:spPr>
            <a:xfrm flipH="false" flipV="false">
              <a:off x="0" y="0"/>
              <a:ext cx="9653250" cy="5387958"/>
            </a:xfrm>
            <a:prstGeom prst="rect">
              <a:avLst/>
            </a:prstGeom>
          </p:spPr>
        </p:pic>
      </p:grpSp>
      <p:sp>
        <p:nvSpPr>
          <p:cNvPr name="TextBox 8" id="8"/>
          <p:cNvSpPr txBox="true"/>
          <p:nvPr/>
        </p:nvSpPr>
        <p:spPr>
          <a:xfrm rot="0">
            <a:off x="533424" y="7748647"/>
            <a:ext cx="9981214" cy="1939925"/>
          </a:xfrm>
          <a:prstGeom prst="rect">
            <a:avLst/>
          </a:prstGeom>
        </p:spPr>
        <p:txBody>
          <a:bodyPr anchor="t" rtlCol="false" tIns="0" lIns="0" bIns="0" rIns="0">
            <a:spAutoFit/>
          </a:bodyPr>
          <a:lstStyle/>
          <a:p>
            <a:pPr>
              <a:lnSpc>
                <a:spcPts val="3099"/>
              </a:lnSpc>
              <a:spcBef>
                <a:spcPct val="0"/>
              </a:spcBef>
            </a:pPr>
            <a:r>
              <a:rPr lang="en-US" sz="2499">
                <a:solidFill>
                  <a:srgbClr val="FFFFFF"/>
                </a:solidFill>
                <a:latin typeface="Montserrat"/>
              </a:rPr>
              <a:t>Model XGBoost memiliki MAPE sebesar 0.173, sedangkan model RandomForest memiliki MAPE sebesar 0.176. MAPE yang lebih rendah menunjukkan bahwa model XGBoost memiliki kesalahan prediksi relatif yang lebih rendah dalam bentuk persentase.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71B21"/>
        </a:solidFill>
      </p:bgPr>
    </p:bg>
    <p:spTree>
      <p:nvGrpSpPr>
        <p:cNvPr id="1" name=""/>
        <p:cNvGrpSpPr/>
        <p:nvPr/>
      </p:nvGrpSpPr>
      <p:grpSpPr>
        <a:xfrm>
          <a:off x="0" y="0"/>
          <a:ext cx="0" cy="0"/>
          <a:chOff x="0" y="0"/>
          <a:chExt cx="0" cy="0"/>
        </a:xfrm>
      </p:grpSpPr>
      <p:sp>
        <p:nvSpPr>
          <p:cNvPr name="AutoShape 2" id="2"/>
          <p:cNvSpPr/>
          <p:nvPr/>
        </p:nvSpPr>
        <p:spPr>
          <a:xfrm rot="0">
            <a:off x="0" y="-114427"/>
            <a:ext cx="18288000" cy="1090417"/>
          </a:xfrm>
          <a:prstGeom prst="rect">
            <a:avLst/>
          </a:prstGeom>
          <a:solidFill>
            <a:srgbClr val="C0B55E"/>
          </a:solidFill>
        </p:spPr>
      </p:sp>
      <p:sp>
        <p:nvSpPr>
          <p:cNvPr name="Freeform 3" id="3"/>
          <p:cNvSpPr/>
          <p:nvPr/>
        </p:nvSpPr>
        <p:spPr>
          <a:xfrm flipH="false" flipV="false" rot="0">
            <a:off x="1028700" y="4174037"/>
            <a:ext cx="9571778" cy="1938927"/>
          </a:xfrm>
          <a:custGeom>
            <a:avLst/>
            <a:gdLst/>
            <a:ahLst/>
            <a:cxnLst/>
            <a:rect r="r" b="b" t="t" l="l"/>
            <a:pathLst>
              <a:path h="1938927" w="9571778">
                <a:moveTo>
                  <a:pt x="0" y="0"/>
                </a:moveTo>
                <a:lnTo>
                  <a:pt x="9571778" y="0"/>
                </a:lnTo>
                <a:lnTo>
                  <a:pt x="9571778" y="1938926"/>
                </a:lnTo>
                <a:lnTo>
                  <a:pt x="0" y="1938926"/>
                </a:lnTo>
                <a:lnTo>
                  <a:pt x="0" y="0"/>
                </a:lnTo>
                <a:close/>
              </a:path>
            </a:pathLst>
          </a:custGeom>
          <a:blipFill>
            <a:blip r:embed="rId3"/>
            <a:stretch>
              <a:fillRect l="0" t="-5181" r="0" b="-5181"/>
            </a:stretch>
          </a:blipFill>
        </p:spPr>
      </p:sp>
      <p:sp>
        <p:nvSpPr>
          <p:cNvPr name="Freeform 4" id="4"/>
          <p:cNvSpPr/>
          <p:nvPr/>
        </p:nvSpPr>
        <p:spPr>
          <a:xfrm flipH="false" flipV="false" rot="0">
            <a:off x="7340256" y="7311572"/>
            <a:ext cx="9919044" cy="1946728"/>
          </a:xfrm>
          <a:custGeom>
            <a:avLst/>
            <a:gdLst/>
            <a:ahLst/>
            <a:cxnLst/>
            <a:rect r="r" b="b" t="t" l="l"/>
            <a:pathLst>
              <a:path h="1946728" w="9919044">
                <a:moveTo>
                  <a:pt x="0" y="0"/>
                </a:moveTo>
                <a:lnTo>
                  <a:pt x="9919044" y="0"/>
                </a:lnTo>
                <a:lnTo>
                  <a:pt x="9919044" y="1946728"/>
                </a:lnTo>
                <a:lnTo>
                  <a:pt x="0" y="1946728"/>
                </a:lnTo>
                <a:lnTo>
                  <a:pt x="0" y="0"/>
                </a:lnTo>
                <a:close/>
              </a:path>
            </a:pathLst>
          </a:custGeom>
          <a:blipFill>
            <a:blip r:embed="rId4"/>
            <a:stretch>
              <a:fillRect l="0" t="0" r="0" b="0"/>
            </a:stretch>
          </a:blipFill>
        </p:spPr>
      </p:sp>
      <p:sp>
        <p:nvSpPr>
          <p:cNvPr name="TextBox 5" id="5"/>
          <p:cNvSpPr txBox="true"/>
          <p:nvPr/>
        </p:nvSpPr>
        <p:spPr>
          <a:xfrm rot="0">
            <a:off x="1028700" y="2453933"/>
            <a:ext cx="12687300" cy="930275"/>
          </a:xfrm>
          <a:prstGeom prst="rect">
            <a:avLst/>
          </a:prstGeom>
        </p:spPr>
        <p:txBody>
          <a:bodyPr anchor="t" rtlCol="false" tIns="0" lIns="0" bIns="0" rIns="0">
            <a:spAutoFit/>
          </a:bodyPr>
          <a:lstStyle/>
          <a:p>
            <a:pPr>
              <a:lnSpc>
                <a:spcPts val="7149"/>
              </a:lnSpc>
            </a:pPr>
            <a:r>
              <a:rPr lang="en-US" sz="6499">
                <a:solidFill>
                  <a:srgbClr val="FFFFFF"/>
                </a:solidFill>
                <a:latin typeface="Montserrat Bold"/>
              </a:rPr>
              <a:t>Performance Comparison</a:t>
            </a:r>
          </a:p>
        </p:txBody>
      </p:sp>
      <p:sp>
        <p:nvSpPr>
          <p:cNvPr name="TextBox 6" id="6"/>
          <p:cNvSpPr txBox="true"/>
          <p:nvPr/>
        </p:nvSpPr>
        <p:spPr>
          <a:xfrm rot="0">
            <a:off x="1028700" y="1766564"/>
            <a:ext cx="7360305" cy="377825"/>
          </a:xfrm>
          <a:prstGeom prst="rect">
            <a:avLst/>
          </a:prstGeom>
        </p:spPr>
        <p:txBody>
          <a:bodyPr anchor="t" rtlCol="false" tIns="0" lIns="0" bIns="0" rIns="0">
            <a:spAutoFit/>
          </a:bodyPr>
          <a:lstStyle/>
          <a:p>
            <a:pPr>
              <a:lnSpc>
                <a:spcPts val="3099"/>
              </a:lnSpc>
            </a:pPr>
            <a:r>
              <a:rPr lang="en-US" sz="2499">
                <a:solidFill>
                  <a:srgbClr val="C0B55E"/>
                </a:solidFill>
                <a:latin typeface="Montserrat"/>
              </a:rPr>
              <a:t>Hyperparameter Tuning</a:t>
            </a:r>
          </a:p>
        </p:txBody>
      </p:sp>
      <p:sp>
        <p:nvSpPr>
          <p:cNvPr name="TextBox 7" id="7"/>
          <p:cNvSpPr txBox="true"/>
          <p:nvPr/>
        </p:nvSpPr>
        <p:spPr>
          <a:xfrm rot="0">
            <a:off x="11090877" y="4883340"/>
            <a:ext cx="5250245" cy="396367"/>
          </a:xfrm>
          <a:prstGeom prst="rect">
            <a:avLst/>
          </a:prstGeom>
        </p:spPr>
        <p:txBody>
          <a:bodyPr anchor="t" rtlCol="false" tIns="0" lIns="0" bIns="0" rIns="0">
            <a:spAutoFit/>
          </a:bodyPr>
          <a:lstStyle/>
          <a:p>
            <a:pPr algn="ctr">
              <a:lnSpc>
                <a:spcPts val="3223"/>
              </a:lnSpc>
            </a:pPr>
            <a:r>
              <a:rPr lang="en-US" sz="2599">
                <a:solidFill>
                  <a:srgbClr val="C0B55E"/>
                </a:solidFill>
                <a:latin typeface="Montserrat Bold"/>
              </a:rPr>
              <a:t>SEBELUM TUNING</a:t>
            </a:r>
          </a:p>
        </p:txBody>
      </p:sp>
      <p:sp>
        <p:nvSpPr>
          <p:cNvPr name="TextBox 8" id="8"/>
          <p:cNvSpPr txBox="true"/>
          <p:nvPr/>
        </p:nvSpPr>
        <p:spPr>
          <a:xfrm rot="0">
            <a:off x="1028700" y="8081990"/>
            <a:ext cx="5250245" cy="396367"/>
          </a:xfrm>
          <a:prstGeom prst="rect">
            <a:avLst/>
          </a:prstGeom>
        </p:spPr>
        <p:txBody>
          <a:bodyPr anchor="t" rtlCol="false" tIns="0" lIns="0" bIns="0" rIns="0">
            <a:spAutoFit/>
          </a:bodyPr>
          <a:lstStyle/>
          <a:p>
            <a:pPr algn="ctr">
              <a:lnSpc>
                <a:spcPts val="3223"/>
              </a:lnSpc>
            </a:pPr>
            <a:r>
              <a:rPr lang="en-US" sz="2599">
                <a:solidFill>
                  <a:srgbClr val="C0B55E"/>
                </a:solidFill>
                <a:latin typeface="Montserrat Bold"/>
              </a:rPr>
              <a:t>SETELAH TUNING</a:t>
            </a:r>
          </a:p>
        </p:txBody>
      </p:sp>
      <p:sp>
        <p:nvSpPr>
          <p:cNvPr name="AutoShape 9" id="9"/>
          <p:cNvSpPr/>
          <p:nvPr/>
        </p:nvSpPr>
        <p:spPr>
          <a:xfrm rot="0">
            <a:off x="0" y="9741792"/>
            <a:ext cx="18288000" cy="1090417"/>
          </a:xfrm>
          <a:prstGeom prst="rect">
            <a:avLst/>
          </a:prstGeom>
          <a:solidFill>
            <a:srgbClr val="C0B55E"/>
          </a:solid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71B21"/>
        </a:solidFill>
      </p:bgPr>
    </p:bg>
    <p:spTree>
      <p:nvGrpSpPr>
        <p:cNvPr id="1" name=""/>
        <p:cNvGrpSpPr/>
        <p:nvPr/>
      </p:nvGrpSpPr>
      <p:grpSpPr>
        <a:xfrm>
          <a:off x="0" y="0"/>
          <a:ext cx="0" cy="0"/>
          <a:chOff x="0" y="0"/>
          <a:chExt cx="0" cy="0"/>
        </a:xfrm>
      </p:grpSpPr>
      <p:sp>
        <p:nvSpPr>
          <p:cNvPr name="AutoShape 2" id="2"/>
          <p:cNvSpPr/>
          <p:nvPr/>
        </p:nvSpPr>
        <p:spPr>
          <a:xfrm rot="0">
            <a:off x="0" y="0"/>
            <a:ext cx="3799068" cy="10287000"/>
          </a:xfrm>
          <a:prstGeom prst="rect">
            <a:avLst/>
          </a:prstGeom>
          <a:solidFill>
            <a:srgbClr val="A49A45"/>
          </a:solidFill>
        </p:spPr>
      </p:sp>
      <p:sp>
        <p:nvSpPr>
          <p:cNvPr name="AutoShape 3" id="3"/>
          <p:cNvSpPr/>
          <p:nvPr/>
        </p:nvSpPr>
        <p:spPr>
          <a:xfrm>
            <a:off x="9067941" y="3279950"/>
            <a:ext cx="7773290" cy="37859"/>
          </a:xfrm>
          <a:prstGeom prst="line">
            <a:avLst/>
          </a:prstGeom>
          <a:ln cap="rnd" w="47625">
            <a:solidFill>
              <a:srgbClr val="C0B55E"/>
            </a:solidFill>
            <a:prstDash val="solid"/>
            <a:headEnd type="none" len="sm" w="sm"/>
            <a:tailEnd type="none" len="sm" w="sm"/>
          </a:ln>
        </p:spPr>
      </p:sp>
      <p:sp>
        <p:nvSpPr>
          <p:cNvPr name="Freeform 4" id="4"/>
          <p:cNvSpPr/>
          <p:nvPr/>
        </p:nvSpPr>
        <p:spPr>
          <a:xfrm flipH="false" flipV="false" rot="0">
            <a:off x="821556" y="3883601"/>
            <a:ext cx="9077439" cy="5374699"/>
          </a:xfrm>
          <a:custGeom>
            <a:avLst/>
            <a:gdLst/>
            <a:ahLst/>
            <a:cxnLst/>
            <a:rect r="r" b="b" t="t" l="l"/>
            <a:pathLst>
              <a:path h="5374699" w="9077439">
                <a:moveTo>
                  <a:pt x="0" y="0"/>
                </a:moveTo>
                <a:lnTo>
                  <a:pt x="9077439" y="0"/>
                </a:lnTo>
                <a:lnTo>
                  <a:pt x="9077439" y="5374699"/>
                </a:lnTo>
                <a:lnTo>
                  <a:pt x="0" y="5374699"/>
                </a:lnTo>
                <a:lnTo>
                  <a:pt x="0" y="0"/>
                </a:lnTo>
                <a:close/>
              </a:path>
            </a:pathLst>
          </a:custGeom>
          <a:blipFill>
            <a:blip r:embed="rId2"/>
            <a:stretch>
              <a:fillRect l="0" t="0" r="0" b="0"/>
            </a:stretch>
          </a:blipFill>
        </p:spPr>
      </p:sp>
      <p:sp>
        <p:nvSpPr>
          <p:cNvPr name="TextBox 5" id="5"/>
          <p:cNvSpPr txBox="true"/>
          <p:nvPr/>
        </p:nvSpPr>
        <p:spPr>
          <a:xfrm rot="0">
            <a:off x="5375622" y="1953201"/>
            <a:ext cx="11976552" cy="857250"/>
          </a:xfrm>
          <a:prstGeom prst="rect">
            <a:avLst/>
          </a:prstGeom>
        </p:spPr>
        <p:txBody>
          <a:bodyPr anchor="t" rtlCol="false" tIns="0" lIns="0" bIns="0" rIns="0">
            <a:spAutoFit/>
          </a:bodyPr>
          <a:lstStyle/>
          <a:p>
            <a:pPr algn="r">
              <a:lnSpc>
                <a:spcPts val="6600"/>
              </a:lnSpc>
            </a:pPr>
            <a:r>
              <a:rPr lang="en-US" sz="6000">
                <a:solidFill>
                  <a:srgbClr val="FFFFFF"/>
                </a:solidFill>
                <a:latin typeface="Montserrat Bold"/>
              </a:rPr>
              <a:t>Perbandingan Harga</a:t>
            </a:r>
          </a:p>
        </p:txBody>
      </p:sp>
      <p:sp>
        <p:nvSpPr>
          <p:cNvPr name="TextBox 6" id="6"/>
          <p:cNvSpPr txBox="true"/>
          <p:nvPr/>
        </p:nvSpPr>
        <p:spPr>
          <a:xfrm rot="0">
            <a:off x="9898995" y="1444367"/>
            <a:ext cx="7360305" cy="377825"/>
          </a:xfrm>
          <a:prstGeom prst="rect">
            <a:avLst/>
          </a:prstGeom>
        </p:spPr>
        <p:txBody>
          <a:bodyPr anchor="t" rtlCol="false" tIns="0" lIns="0" bIns="0" rIns="0">
            <a:spAutoFit/>
          </a:bodyPr>
          <a:lstStyle/>
          <a:p>
            <a:pPr algn="r">
              <a:lnSpc>
                <a:spcPts val="3099"/>
              </a:lnSpc>
            </a:pPr>
            <a:r>
              <a:rPr lang="en-US" sz="2499">
                <a:solidFill>
                  <a:srgbClr val="C0B55E"/>
                </a:solidFill>
                <a:latin typeface="Montserrat"/>
              </a:rPr>
              <a:t>Modeling</a:t>
            </a:r>
          </a:p>
        </p:txBody>
      </p:sp>
      <p:sp>
        <p:nvSpPr>
          <p:cNvPr name="TextBox 7" id="7"/>
          <p:cNvSpPr txBox="true"/>
          <p:nvPr/>
        </p:nvSpPr>
        <p:spPr>
          <a:xfrm rot="0">
            <a:off x="10507770" y="3950732"/>
            <a:ext cx="6409662" cy="5210175"/>
          </a:xfrm>
          <a:prstGeom prst="rect">
            <a:avLst/>
          </a:prstGeom>
        </p:spPr>
        <p:txBody>
          <a:bodyPr anchor="t" rtlCol="false" tIns="0" lIns="0" bIns="0" rIns="0">
            <a:spAutoFit/>
          </a:bodyPr>
          <a:lstStyle/>
          <a:p>
            <a:pPr>
              <a:lnSpc>
                <a:spcPts val="3824"/>
              </a:lnSpc>
            </a:pPr>
            <a:r>
              <a:rPr lang="en-US" sz="2499">
                <a:solidFill>
                  <a:srgbClr val="FFFFFF"/>
                </a:solidFill>
                <a:latin typeface="Montserrat"/>
              </a:rPr>
              <a:t>Masih</a:t>
            </a:r>
            <a:r>
              <a:rPr lang="en-US" sz="2499">
                <a:solidFill>
                  <a:srgbClr val="FFFFFF"/>
                </a:solidFill>
                <a:latin typeface="Montserrat"/>
              </a:rPr>
              <a:t> terdapat cukup banyak bias antara harga aktual dan prediksi. Meskipun model XGBoost setelah hyperparameter tuning telah menunjukkan peningkatan dalam performa prediksinya, masih terlihat bahwa sebagian besar titik-titik data berada di atas garis diagonal. Semakin naik nilai `median_house_value`, semakin bias juga nilai antara prediksi dan aktualnya,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71B21"/>
        </a:solidFill>
      </p:bgPr>
    </p:bg>
    <p:spTree>
      <p:nvGrpSpPr>
        <p:cNvPr id="1" name=""/>
        <p:cNvGrpSpPr/>
        <p:nvPr/>
      </p:nvGrpSpPr>
      <p:grpSpPr>
        <a:xfrm>
          <a:off x="0" y="0"/>
          <a:ext cx="0" cy="0"/>
          <a:chOff x="0" y="0"/>
          <a:chExt cx="0" cy="0"/>
        </a:xfrm>
      </p:grpSpPr>
      <p:sp>
        <p:nvSpPr>
          <p:cNvPr name="AutoShape 2" id="2"/>
          <p:cNvSpPr/>
          <p:nvPr/>
        </p:nvSpPr>
        <p:spPr>
          <a:xfrm rot="0">
            <a:off x="9807726" y="0"/>
            <a:ext cx="7842325" cy="9273718"/>
          </a:xfrm>
          <a:prstGeom prst="rect">
            <a:avLst/>
          </a:prstGeom>
          <a:solidFill>
            <a:srgbClr val="C0B55E"/>
          </a:solidFill>
        </p:spPr>
      </p:sp>
      <p:sp>
        <p:nvSpPr>
          <p:cNvPr name="Freeform 3" id="3"/>
          <p:cNvSpPr/>
          <p:nvPr/>
        </p:nvSpPr>
        <p:spPr>
          <a:xfrm flipH="false" flipV="false" rot="0">
            <a:off x="1028700" y="3203575"/>
            <a:ext cx="9396080" cy="5093723"/>
          </a:xfrm>
          <a:custGeom>
            <a:avLst/>
            <a:gdLst/>
            <a:ahLst/>
            <a:cxnLst/>
            <a:rect r="r" b="b" t="t" l="l"/>
            <a:pathLst>
              <a:path h="5093723" w="9396080">
                <a:moveTo>
                  <a:pt x="0" y="0"/>
                </a:moveTo>
                <a:lnTo>
                  <a:pt x="9396080" y="0"/>
                </a:lnTo>
                <a:lnTo>
                  <a:pt x="9396080" y="5093723"/>
                </a:lnTo>
                <a:lnTo>
                  <a:pt x="0" y="5093723"/>
                </a:lnTo>
                <a:lnTo>
                  <a:pt x="0" y="0"/>
                </a:lnTo>
                <a:close/>
              </a:path>
            </a:pathLst>
          </a:custGeom>
          <a:blipFill>
            <a:blip r:embed="rId2"/>
            <a:stretch>
              <a:fillRect l="0" t="0" r="0" b="0"/>
            </a:stretch>
          </a:blipFill>
        </p:spPr>
      </p:sp>
      <p:sp>
        <p:nvSpPr>
          <p:cNvPr name="TextBox 4" id="4"/>
          <p:cNvSpPr txBox="true"/>
          <p:nvPr/>
        </p:nvSpPr>
        <p:spPr>
          <a:xfrm rot="0">
            <a:off x="8117349" y="1759531"/>
            <a:ext cx="9141951" cy="930275"/>
          </a:xfrm>
          <a:prstGeom prst="rect">
            <a:avLst/>
          </a:prstGeom>
        </p:spPr>
        <p:txBody>
          <a:bodyPr anchor="t" rtlCol="false" tIns="0" lIns="0" bIns="0" rIns="0">
            <a:spAutoFit/>
          </a:bodyPr>
          <a:lstStyle/>
          <a:p>
            <a:pPr algn="r">
              <a:lnSpc>
                <a:spcPts val="7149"/>
              </a:lnSpc>
            </a:pPr>
            <a:r>
              <a:rPr lang="en-US" sz="6499">
                <a:solidFill>
                  <a:srgbClr val="FFFFFF"/>
                </a:solidFill>
                <a:latin typeface="Montserrat Bold"/>
              </a:rPr>
              <a:t>Model Interpretation</a:t>
            </a:r>
          </a:p>
        </p:txBody>
      </p:sp>
      <p:sp>
        <p:nvSpPr>
          <p:cNvPr name="TextBox 5" id="5"/>
          <p:cNvSpPr txBox="true"/>
          <p:nvPr/>
        </p:nvSpPr>
        <p:spPr>
          <a:xfrm rot="0">
            <a:off x="10694243" y="3879850"/>
            <a:ext cx="6565057" cy="2441575"/>
          </a:xfrm>
          <a:prstGeom prst="rect">
            <a:avLst/>
          </a:prstGeom>
        </p:spPr>
        <p:txBody>
          <a:bodyPr anchor="t" rtlCol="false" tIns="0" lIns="0" bIns="0" rIns="0">
            <a:spAutoFit/>
          </a:bodyPr>
          <a:lstStyle/>
          <a:p>
            <a:pPr algn="ctr">
              <a:lnSpc>
                <a:spcPts val="3949"/>
              </a:lnSpc>
            </a:pPr>
            <a:r>
              <a:rPr lang="en-US" sz="2499">
                <a:solidFill>
                  <a:srgbClr val="000000"/>
                </a:solidFill>
                <a:latin typeface="Montserrat"/>
              </a:rPr>
              <a:t>faktor-faktor seperti lokasi, ukuran properti (jumlah ruangan dan kamar tidur), serta jarak ke pusat kegiatan ekonomi sangat berkontribusi dalam menentukan harga median rumah.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71B21"/>
        </a:solidFill>
      </p:bgPr>
    </p:bg>
    <p:spTree>
      <p:nvGrpSpPr>
        <p:cNvPr id="1" name=""/>
        <p:cNvGrpSpPr/>
        <p:nvPr/>
      </p:nvGrpSpPr>
      <p:grpSpPr>
        <a:xfrm>
          <a:off x="0" y="0"/>
          <a:ext cx="0" cy="0"/>
          <a:chOff x="0" y="0"/>
          <a:chExt cx="0" cy="0"/>
        </a:xfrm>
      </p:grpSpPr>
      <p:sp>
        <p:nvSpPr>
          <p:cNvPr name="Freeform 2" id="2"/>
          <p:cNvSpPr/>
          <p:nvPr/>
        </p:nvSpPr>
        <p:spPr>
          <a:xfrm flipH="false" flipV="false" rot="0">
            <a:off x="584000" y="464334"/>
            <a:ext cx="278619" cy="338720"/>
          </a:xfrm>
          <a:custGeom>
            <a:avLst/>
            <a:gdLst/>
            <a:ahLst/>
            <a:cxnLst/>
            <a:rect r="r" b="b" t="t" l="l"/>
            <a:pathLst>
              <a:path h="338720" w="278619">
                <a:moveTo>
                  <a:pt x="0" y="0"/>
                </a:moveTo>
                <a:lnTo>
                  <a:pt x="278619" y="0"/>
                </a:lnTo>
                <a:lnTo>
                  <a:pt x="278619" y="338720"/>
                </a:lnTo>
                <a:lnTo>
                  <a:pt x="0" y="3387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525183"/>
            <a:ext cx="1617152" cy="197971"/>
          </a:xfrm>
          <a:prstGeom prst="rect">
            <a:avLst/>
          </a:prstGeom>
        </p:spPr>
        <p:txBody>
          <a:bodyPr anchor="t" rtlCol="false" tIns="0" lIns="0" bIns="0" rIns="0">
            <a:spAutoFit/>
          </a:bodyPr>
          <a:lstStyle/>
          <a:p>
            <a:pPr>
              <a:lnSpc>
                <a:spcPts val="1680"/>
              </a:lnSpc>
              <a:spcBef>
                <a:spcPct val="0"/>
              </a:spcBef>
            </a:pPr>
            <a:r>
              <a:rPr lang="en-US" sz="1200">
                <a:solidFill>
                  <a:srgbClr val="191818"/>
                </a:solidFill>
                <a:latin typeface="Open Sans"/>
              </a:rPr>
              <a:t>Salford &amp; Co.</a:t>
            </a:r>
          </a:p>
        </p:txBody>
      </p:sp>
      <p:sp>
        <p:nvSpPr>
          <p:cNvPr name="TextBox 4" id="4"/>
          <p:cNvSpPr txBox="true"/>
          <p:nvPr/>
        </p:nvSpPr>
        <p:spPr>
          <a:xfrm rot="0">
            <a:off x="1808160" y="2187369"/>
            <a:ext cx="7335840" cy="793242"/>
          </a:xfrm>
          <a:prstGeom prst="rect">
            <a:avLst/>
          </a:prstGeom>
        </p:spPr>
        <p:txBody>
          <a:bodyPr anchor="t" rtlCol="false" tIns="0" lIns="0" bIns="0" rIns="0">
            <a:spAutoFit/>
          </a:bodyPr>
          <a:lstStyle/>
          <a:p>
            <a:pPr>
              <a:lnSpc>
                <a:spcPts val="6324"/>
              </a:lnSpc>
            </a:pPr>
            <a:r>
              <a:rPr lang="en-US" sz="5100">
                <a:solidFill>
                  <a:srgbClr val="F7F7F7"/>
                </a:solidFill>
                <a:latin typeface="Montserrat Bold"/>
              </a:rPr>
              <a:t>TABLE OF CONTENT</a:t>
            </a:r>
          </a:p>
        </p:txBody>
      </p:sp>
      <p:sp>
        <p:nvSpPr>
          <p:cNvPr name="TextBox 5" id="5"/>
          <p:cNvSpPr txBox="true"/>
          <p:nvPr/>
        </p:nvSpPr>
        <p:spPr>
          <a:xfrm rot="0">
            <a:off x="1837276" y="4145381"/>
            <a:ext cx="3963341" cy="415332"/>
          </a:xfrm>
          <a:prstGeom prst="rect">
            <a:avLst/>
          </a:prstGeom>
        </p:spPr>
        <p:txBody>
          <a:bodyPr anchor="t" rtlCol="false" tIns="0" lIns="0" bIns="0" rIns="0">
            <a:spAutoFit/>
          </a:bodyPr>
          <a:lstStyle/>
          <a:p>
            <a:pPr marL="532623" indent="-266311" lvl="1">
              <a:lnSpc>
                <a:spcPts val="3453"/>
              </a:lnSpc>
              <a:buFont typeface="Arial"/>
              <a:buChar char="•"/>
            </a:pPr>
            <a:r>
              <a:rPr lang="en-US" sz="2466">
                <a:solidFill>
                  <a:srgbClr val="F7F7F7"/>
                </a:solidFill>
                <a:latin typeface="Montserrat"/>
              </a:rPr>
              <a:t>BUSINESS PROBLEM</a:t>
            </a:r>
          </a:p>
        </p:txBody>
      </p:sp>
      <p:sp>
        <p:nvSpPr>
          <p:cNvPr name="TextBox 6" id="6"/>
          <p:cNvSpPr txBox="true"/>
          <p:nvPr/>
        </p:nvSpPr>
        <p:spPr>
          <a:xfrm rot="0">
            <a:off x="1837276" y="4892501"/>
            <a:ext cx="7008373" cy="415332"/>
          </a:xfrm>
          <a:prstGeom prst="rect">
            <a:avLst/>
          </a:prstGeom>
        </p:spPr>
        <p:txBody>
          <a:bodyPr anchor="t" rtlCol="false" tIns="0" lIns="0" bIns="0" rIns="0">
            <a:spAutoFit/>
          </a:bodyPr>
          <a:lstStyle/>
          <a:p>
            <a:pPr marL="532623" indent="-266311" lvl="1">
              <a:lnSpc>
                <a:spcPts val="3453"/>
              </a:lnSpc>
              <a:buFont typeface="Arial"/>
              <a:buChar char="•"/>
            </a:pPr>
            <a:r>
              <a:rPr lang="en-US" sz="2466">
                <a:solidFill>
                  <a:srgbClr val="F7F7F7"/>
                </a:solidFill>
                <a:latin typeface="Montserrat"/>
              </a:rPr>
              <a:t>DATA UNDERSTANDING</a:t>
            </a:r>
          </a:p>
        </p:txBody>
      </p:sp>
      <p:sp>
        <p:nvSpPr>
          <p:cNvPr name="TextBox 7" id="7"/>
          <p:cNvSpPr txBox="true"/>
          <p:nvPr/>
        </p:nvSpPr>
        <p:spPr>
          <a:xfrm rot="0">
            <a:off x="1837276" y="5637300"/>
            <a:ext cx="3508105" cy="415332"/>
          </a:xfrm>
          <a:prstGeom prst="rect">
            <a:avLst/>
          </a:prstGeom>
        </p:spPr>
        <p:txBody>
          <a:bodyPr anchor="t" rtlCol="false" tIns="0" lIns="0" bIns="0" rIns="0">
            <a:spAutoFit/>
          </a:bodyPr>
          <a:lstStyle/>
          <a:p>
            <a:pPr marL="532623" indent="-266311" lvl="1">
              <a:lnSpc>
                <a:spcPts val="3453"/>
              </a:lnSpc>
              <a:buFont typeface="Arial"/>
              <a:buChar char="•"/>
            </a:pPr>
            <a:r>
              <a:rPr lang="en-US" sz="2466">
                <a:solidFill>
                  <a:srgbClr val="F7F7F7"/>
                </a:solidFill>
                <a:latin typeface="Montserrat"/>
              </a:rPr>
              <a:t>DATA CLEANING</a:t>
            </a:r>
          </a:p>
        </p:txBody>
      </p:sp>
      <p:sp>
        <p:nvSpPr>
          <p:cNvPr name="TextBox 8" id="8"/>
          <p:cNvSpPr txBox="true"/>
          <p:nvPr/>
        </p:nvSpPr>
        <p:spPr>
          <a:xfrm rot="0">
            <a:off x="1837276" y="6385903"/>
            <a:ext cx="3508105" cy="415332"/>
          </a:xfrm>
          <a:prstGeom prst="rect">
            <a:avLst/>
          </a:prstGeom>
        </p:spPr>
        <p:txBody>
          <a:bodyPr anchor="t" rtlCol="false" tIns="0" lIns="0" bIns="0" rIns="0">
            <a:spAutoFit/>
          </a:bodyPr>
          <a:lstStyle/>
          <a:p>
            <a:pPr marL="532623" indent="-266311" lvl="1">
              <a:lnSpc>
                <a:spcPts val="3453"/>
              </a:lnSpc>
              <a:buFont typeface="Arial"/>
              <a:buChar char="•"/>
            </a:pPr>
            <a:r>
              <a:rPr lang="en-US" sz="2466">
                <a:solidFill>
                  <a:srgbClr val="F7F7F7"/>
                </a:solidFill>
                <a:latin typeface="Montserrat"/>
              </a:rPr>
              <a:t>DATA ANALYSIS</a:t>
            </a:r>
          </a:p>
        </p:txBody>
      </p:sp>
      <p:sp>
        <p:nvSpPr>
          <p:cNvPr name="TextBox 9" id="9"/>
          <p:cNvSpPr txBox="true"/>
          <p:nvPr/>
        </p:nvSpPr>
        <p:spPr>
          <a:xfrm rot="0">
            <a:off x="1866392" y="7134610"/>
            <a:ext cx="4226898" cy="415332"/>
          </a:xfrm>
          <a:prstGeom prst="rect">
            <a:avLst/>
          </a:prstGeom>
        </p:spPr>
        <p:txBody>
          <a:bodyPr anchor="t" rtlCol="false" tIns="0" lIns="0" bIns="0" rIns="0">
            <a:spAutoFit/>
          </a:bodyPr>
          <a:lstStyle/>
          <a:p>
            <a:pPr marL="532623" indent="-266311" lvl="1">
              <a:lnSpc>
                <a:spcPts val="3453"/>
              </a:lnSpc>
              <a:buFont typeface="Arial"/>
              <a:buChar char="•"/>
            </a:pPr>
            <a:r>
              <a:rPr lang="en-US" sz="2466">
                <a:solidFill>
                  <a:srgbClr val="F7F7F7"/>
                </a:solidFill>
                <a:latin typeface="Montserrat"/>
              </a:rPr>
              <a:t>MODELING</a:t>
            </a:r>
          </a:p>
        </p:txBody>
      </p:sp>
      <p:sp>
        <p:nvSpPr>
          <p:cNvPr name="TextBox 10" id="10"/>
          <p:cNvSpPr txBox="true"/>
          <p:nvPr/>
        </p:nvSpPr>
        <p:spPr>
          <a:xfrm rot="0">
            <a:off x="1866392" y="7712007"/>
            <a:ext cx="4588290" cy="845700"/>
          </a:xfrm>
          <a:prstGeom prst="rect">
            <a:avLst/>
          </a:prstGeom>
        </p:spPr>
        <p:txBody>
          <a:bodyPr anchor="t" rtlCol="false" tIns="0" lIns="0" bIns="0" rIns="0">
            <a:spAutoFit/>
          </a:bodyPr>
          <a:lstStyle/>
          <a:p>
            <a:pPr marL="532623" indent="-266311" lvl="1">
              <a:lnSpc>
                <a:spcPts val="3453"/>
              </a:lnSpc>
              <a:buFont typeface="Arial"/>
              <a:buChar char="•"/>
            </a:pPr>
            <a:r>
              <a:rPr lang="en-US" sz="2466">
                <a:solidFill>
                  <a:srgbClr val="F7F7F7"/>
                </a:solidFill>
                <a:latin typeface="Montserrat"/>
              </a:rPr>
              <a:t>CONCLUSION AND RECOMMENDATION</a:t>
            </a:r>
          </a:p>
        </p:txBody>
      </p:sp>
      <p:sp>
        <p:nvSpPr>
          <p:cNvPr name="TextBox 11" id="11"/>
          <p:cNvSpPr txBox="true"/>
          <p:nvPr/>
        </p:nvSpPr>
        <p:spPr>
          <a:xfrm rot="0">
            <a:off x="1837276" y="1619044"/>
            <a:ext cx="7360305" cy="377825"/>
          </a:xfrm>
          <a:prstGeom prst="rect">
            <a:avLst/>
          </a:prstGeom>
        </p:spPr>
        <p:txBody>
          <a:bodyPr anchor="t" rtlCol="false" tIns="0" lIns="0" bIns="0" rIns="0">
            <a:spAutoFit/>
          </a:bodyPr>
          <a:lstStyle/>
          <a:p>
            <a:pPr algn="just">
              <a:lnSpc>
                <a:spcPts val="3099"/>
              </a:lnSpc>
            </a:pPr>
            <a:r>
              <a:rPr lang="en-US" sz="2499">
                <a:solidFill>
                  <a:srgbClr val="C0B55E"/>
                </a:solidFill>
                <a:latin typeface="Montserrat"/>
              </a:rPr>
              <a:t>California Housing Price</a:t>
            </a:r>
          </a:p>
        </p:txBody>
      </p:sp>
      <p:sp>
        <p:nvSpPr>
          <p:cNvPr name="AutoShape 12" id="12"/>
          <p:cNvSpPr/>
          <p:nvPr/>
        </p:nvSpPr>
        <p:spPr>
          <a:xfrm>
            <a:off x="1837418" y="3267064"/>
            <a:ext cx="1140923" cy="6780"/>
          </a:xfrm>
          <a:prstGeom prst="line">
            <a:avLst/>
          </a:prstGeom>
          <a:ln cap="rnd" w="47625">
            <a:solidFill>
              <a:srgbClr val="C0B55E"/>
            </a:solidFill>
            <a:prstDash val="solid"/>
            <a:headEnd type="none" len="sm" w="sm"/>
            <a:tailEnd type="none" len="sm" w="sm"/>
          </a:ln>
        </p:spPr>
      </p:sp>
      <p:sp>
        <p:nvSpPr>
          <p:cNvPr name="AutoShape 13" id="13"/>
          <p:cNvSpPr/>
          <p:nvPr/>
        </p:nvSpPr>
        <p:spPr>
          <a:xfrm rot="0">
            <a:off x="8778874" y="8159928"/>
            <a:ext cx="9704339" cy="2774660"/>
          </a:xfrm>
          <a:prstGeom prst="rect">
            <a:avLst/>
          </a:prstGeom>
          <a:solidFill>
            <a:srgbClr val="A49A45"/>
          </a:solidFill>
        </p:spPr>
      </p:sp>
      <p:grpSp>
        <p:nvGrpSpPr>
          <p:cNvPr name="Group 14" id="14"/>
          <p:cNvGrpSpPr/>
          <p:nvPr/>
        </p:nvGrpSpPr>
        <p:grpSpPr>
          <a:xfrm rot="0">
            <a:off x="10430506" y="1028700"/>
            <a:ext cx="6828794" cy="8229600"/>
            <a:chOff x="0" y="0"/>
            <a:chExt cx="9105059" cy="10972800"/>
          </a:xfrm>
        </p:grpSpPr>
        <p:pic>
          <p:nvPicPr>
            <p:cNvPr name="Picture 15" id="15"/>
            <p:cNvPicPr>
              <a:picLocks noChangeAspect="true"/>
            </p:cNvPicPr>
            <p:nvPr/>
          </p:nvPicPr>
          <p:blipFill>
            <a:blip r:embed="rId5"/>
            <a:srcRect l="22254" t="0" r="22254" b="0"/>
            <a:stretch>
              <a:fillRect/>
            </a:stretch>
          </p:blipFill>
          <p:spPr>
            <a:xfrm flipH="false" flipV="false">
              <a:off x="0" y="0"/>
              <a:ext cx="9105059" cy="10972800"/>
            </a:xfrm>
            <a:prstGeom prst="rect">
              <a:avLst/>
            </a:prstGeom>
          </p:spPr>
        </p:pic>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71B21"/>
        </a:solidFill>
      </p:bgPr>
    </p:bg>
    <p:spTree>
      <p:nvGrpSpPr>
        <p:cNvPr id="1" name=""/>
        <p:cNvGrpSpPr/>
        <p:nvPr/>
      </p:nvGrpSpPr>
      <p:grpSpPr>
        <a:xfrm>
          <a:off x="0" y="0"/>
          <a:ext cx="0" cy="0"/>
          <a:chOff x="0" y="0"/>
          <a:chExt cx="0" cy="0"/>
        </a:xfrm>
      </p:grpSpPr>
      <p:sp>
        <p:nvSpPr>
          <p:cNvPr name="AutoShape 2" id="2"/>
          <p:cNvSpPr/>
          <p:nvPr/>
        </p:nvSpPr>
        <p:spPr>
          <a:xfrm rot="0">
            <a:off x="0" y="-965190"/>
            <a:ext cx="7282091" cy="2278898"/>
          </a:xfrm>
          <a:prstGeom prst="rect">
            <a:avLst/>
          </a:prstGeom>
          <a:solidFill>
            <a:srgbClr val="A49A45"/>
          </a:solidFill>
        </p:spPr>
      </p:sp>
      <p:sp>
        <p:nvSpPr>
          <p:cNvPr name="AutoShape 3" id="3"/>
          <p:cNvSpPr/>
          <p:nvPr/>
        </p:nvSpPr>
        <p:spPr>
          <a:xfrm rot="0">
            <a:off x="8778874" y="8159928"/>
            <a:ext cx="9704339" cy="2774660"/>
          </a:xfrm>
          <a:prstGeom prst="rect">
            <a:avLst/>
          </a:prstGeom>
          <a:solidFill>
            <a:srgbClr val="A49A45"/>
          </a:solidFill>
        </p:spPr>
      </p:sp>
      <p:sp>
        <p:nvSpPr>
          <p:cNvPr name="Freeform 4" id="4"/>
          <p:cNvSpPr/>
          <p:nvPr/>
        </p:nvSpPr>
        <p:spPr>
          <a:xfrm flipH="false" flipV="false" rot="0">
            <a:off x="752716" y="2558964"/>
            <a:ext cx="8026158" cy="5169071"/>
          </a:xfrm>
          <a:custGeom>
            <a:avLst/>
            <a:gdLst/>
            <a:ahLst/>
            <a:cxnLst/>
            <a:rect r="r" b="b" t="t" l="l"/>
            <a:pathLst>
              <a:path h="5169071" w="8026158">
                <a:moveTo>
                  <a:pt x="0" y="0"/>
                </a:moveTo>
                <a:lnTo>
                  <a:pt x="8026158" y="0"/>
                </a:lnTo>
                <a:lnTo>
                  <a:pt x="8026158" y="5169072"/>
                </a:lnTo>
                <a:lnTo>
                  <a:pt x="0" y="5169072"/>
                </a:lnTo>
                <a:lnTo>
                  <a:pt x="0" y="0"/>
                </a:lnTo>
                <a:close/>
              </a:path>
            </a:pathLst>
          </a:custGeom>
          <a:blipFill>
            <a:blip r:embed="rId2"/>
            <a:stretch>
              <a:fillRect l="0" t="0" r="0" b="0"/>
            </a:stretch>
          </a:blipFill>
        </p:spPr>
      </p:sp>
      <p:sp>
        <p:nvSpPr>
          <p:cNvPr name="TextBox 5" id="5"/>
          <p:cNvSpPr txBox="true"/>
          <p:nvPr/>
        </p:nvSpPr>
        <p:spPr>
          <a:xfrm rot="0">
            <a:off x="10109504" y="2811087"/>
            <a:ext cx="6888576" cy="1835150"/>
          </a:xfrm>
          <a:prstGeom prst="rect">
            <a:avLst/>
          </a:prstGeom>
        </p:spPr>
        <p:txBody>
          <a:bodyPr anchor="t" rtlCol="false" tIns="0" lIns="0" bIns="0" rIns="0">
            <a:spAutoFit/>
          </a:bodyPr>
          <a:lstStyle/>
          <a:p>
            <a:pPr>
              <a:lnSpc>
                <a:spcPts val="7149"/>
              </a:lnSpc>
            </a:pPr>
            <a:r>
              <a:rPr lang="en-US" sz="6499">
                <a:solidFill>
                  <a:srgbClr val="FFFFFF"/>
                </a:solidFill>
                <a:latin typeface="Montserrat Bold"/>
              </a:rPr>
              <a:t>Model Limitation</a:t>
            </a:r>
          </a:p>
        </p:txBody>
      </p:sp>
      <p:sp>
        <p:nvSpPr>
          <p:cNvPr name="TextBox 6" id="6"/>
          <p:cNvSpPr txBox="true"/>
          <p:nvPr/>
        </p:nvSpPr>
        <p:spPr>
          <a:xfrm rot="0">
            <a:off x="10264006" y="5482929"/>
            <a:ext cx="6734074" cy="1158875"/>
          </a:xfrm>
          <a:prstGeom prst="rect">
            <a:avLst/>
          </a:prstGeom>
        </p:spPr>
        <p:txBody>
          <a:bodyPr anchor="t" rtlCol="false" tIns="0" lIns="0" bIns="0" rIns="0">
            <a:spAutoFit/>
          </a:bodyPr>
          <a:lstStyle/>
          <a:p>
            <a:pPr marL="539749" indent="-269875" lvl="1">
              <a:lnSpc>
                <a:spcPts val="3099"/>
              </a:lnSpc>
              <a:buFont typeface="Arial"/>
              <a:buChar char="•"/>
            </a:pPr>
            <a:r>
              <a:rPr lang="en-US" sz="2499">
                <a:solidFill>
                  <a:srgbClr val="FFFFFF"/>
                </a:solidFill>
                <a:latin typeface="Montserrat"/>
              </a:rPr>
              <a:t>M</a:t>
            </a:r>
            <a:r>
              <a:rPr lang="en-US" sz="2499">
                <a:solidFill>
                  <a:srgbClr val="FFFFFF"/>
                </a:solidFill>
                <a:latin typeface="Montserrat"/>
              </a:rPr>
              <a:t>odel memiliki kecenderungan untuk melakukan underestimation terhadap harga rumah.</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71B21"/>
        </a:solidFill>
      </p:bgPr>
    </p:bg>
    <p:spTree>
      <p:nvGrpSpPr>
        <p:cNvPr id="1" name=""/>
        <p:cNvGrpSpPr/>
        <p:nvPr/>
      </p:nvGrpSpPr>
      <p:grpSpPr>
        <a:xfrm>
          <a:off x="0" y="0"/>
          <a:ext cx="0" cy="0"/>
          <a:chOff x="0" y="0"/>
          <a:chExt cx="0" cy="0"/>
        </a:xfrm>
      </p:grpSpPr>
      <p:sp>
        <p:nvSpPr>
          <p:cNvPr name="AutoShape 2" id="2"/>
          <p:cNvSpPr/>
          <p:nvPr/>
        </p:nvSpPr>
        <p:spPr>
          <a:xfrm rot="0">
            <a:off x="0" y="-965190"/>
            <a:ext cx="7282091" cy="2278898"/>
          </a:xfrm>
          <a:prstGeom prst="rect">
            <a:avLst/>
          </a:prstGeom>
          <a:solidFill>
            <a:srgbClr val="A49A45"/>
          </a:solidFill>
        </p:spPr>
      </p:sp>
      <p:sp>
        <p:nvSpPr>
          <p:cNvPr name="AutoShape 3" id="3"/>
          <p:cNvSpPr/>
          <p:nvPr/>
        </p:nvSpPr>
        <p:spPr>
          <a:xfrm rot="0">
            <a:off x="8778874" y="8159928"/>
            <a:ext cx="9704339" cy="2774660"/>
          </a:xfrm>
          <a:prstGeom prst="rect">
            <a:avLst/>
          </a:prstGeom>
          <a:solidFill>
            <a:srgbClr val="A49A45"/>
          </a:solidFill>
        </p:spPr>
      </p:sp>
      <p:sp>
        <p:nvSpPr>
          <p:cNvPr name="Freeform 4" id="4"/>
          <p:cNvSpPr/>
          <p:nvPr/>
        </p:nvSpPr>
        <p:spPr>
          <a:xfrm flipH="false" flipV="false" rot="0">
            <a:off x="7214869" y="3724836"/>
            <a:ext cx="10044431" cy="3894275"/>
          </a:xfrm>
          <a:custGeom>
            <a:avLst/>
            <a:gdLst/>
            <a:ahLst/>
            <a:cxnLst/>
            <a:rect r="r" b="b" t="t" l="l"/>
            <a:pathLst>
              <a:path h="3894275" w="10044431">
                <a:moveTo>
                  <a:pt x="0" y="0"/>
                </a:moveTo>
                <a:lnTo>
                  <a:pt x="10044431" y="0"/>
                </a:lnTo>
                <a:lnTo>
                  <a:pt x="10044431" y="3894275"/>
                </a:lnTo>
                <a:lnTo>
                  <a:pt x="0" y="3894275"/>
                </a:lnTo>
                <a:lnTo>
                  <a:pt x="0" y="0"/>
                </a:lnTo>
                <a:close/>
              </a:path>
            </a:pathLst>
          </a:custGeom>
          <a:blipFill>
            <a:blip r:embed="rId2"/>
            <a:stretch>
              <a:fillRect l="0" t="0" r="0" b="0"/>
            </a:stretch>
          </a:blipFill>
        </p:spPr>
      </p:sp>
      <p:sp>
        <p:nvSpPr>
          <p:cNvPr name="TextBox 5" id="5"/>
          <p:cNvSpPr txBox="true"/>
          <p:nvPr/>
        </p:nvSpPr>
        <p:spPr>
          <a:xfrm rot="0">
            <a:off x="9065410" y="2253744"/>
            <a:ext cx="8193890" cy="930275"/>
          </a:xfrm>
          <a:prstGeom prst="rect">
            <a:avLst/>
          </a:prstGeom>
        </p:spPr>
        <p:txBody>
          <a:bodyPr anchor="t" rtlCol="false" tIns="0" lIns="0" bIns="0" rIns="0">
            <a:spAutoFit/>
          </a:bodyPr>
          <a:lstStyle/>
          <a:p>
            <a:pPr algn="r">
              <a:lnSpc>
                <a:spcPts val="7149"/>
              </a:lnSpc>
            </a:pPr>
            <a:r>
              <a:rPr lang="en-US" sz="6499">
                <a:solidFill>
                  <a:srgbClr val="FFFFFF"/>
                </a:solidFill>
                <a:latin typeface="Montserrat Bold"/>
              </a:rPr>
              <a:t>Model Limitation</a:t>
            </a:r>
          </a:p>
        </p:txBody>
      </p:sp>
      <p:sp>
        <p:nvSpPr>
          <p:cNvPr name="TextBox 6" id="6"/>
          <p:cNvSpPr txBox="true"/>
          <p:nvPr/>
        </p:nvSpPr>
        <p:spPr>
          <a:xfrm rot="0">
            <a:off x="9898995" y="1571119"/>
            <a:ext cx="7360305" cy="377825"/>
          </a:xfrm>
          <a:prstGeom prst="rect">
            <a:avLst/>
          </a:prstGeom>
        </p:spPr>
        <p:txBody>
          <a:bodyPr anchor="t" rtlCol="false" tIns="0" lIns="0" bIns="0" rIns="0">
            <a:spAutoFit/>
          </a:bodyPr>
          <a:lstStyle/>
          <a:p>
            <a:pPr algn="r">
              <a:lnSpc>
                <a:spcPts val="3099"/>
              </a:lnSpc>
            </a:pPr>
            <a:r>
              <a:rPr lang="en-US" sz="2499">
                <a:solidFill>
                  <a:srgbClr val="C0B55E"/>
                </a:solidFill>
                <a:latin typeface="Montserrat"/>
              </a:rPr>
              <a:t>Real Estate Presentation</a:t>
            </a:r>
          </a:p>
        </p:txBody>
      </p:sp>
      <p:sp>
        <p:nvSpPr>
          <p:cNvPr name="TextBox 7" id="7"/>
          <p:cNvSpPr txBox="true"/>
          <p:nvPr/>
        </p:nvSpPr>
        <p:spPr>
          <a:xfrm rot="0">
            <a:off x="1028700" y="2945511"/>
            <a:ext cx="5756128" cy="5064125"/>
          </a:xfrm>
          <a:prstGeom prst="rect">
            <a:avLst/>
          </a:prstGeom>
        </p:spPr>
        <p:txBody>
          <a:bodyPr anchor="t" rtlCol="false" tIns="0" lIns="0" bIns="0" rIns="0">
            <a:spAutoFit/>
          </a:bodyPr>
          <a:lstStyle/>
          <a:p>
            <a:pPr algn="ctr">
              <a:lnSpc>
                <a:spcPts val="3099"/>
              </a:lnSpc>
              <a:spcBef>
                <a:spcPct val="0"/>
              </a:spcBef>
            </a:pPr>
            <a:r>
              <a:rPr lang="en-US" sz="2499">
                <a:solidFill>
                  <a:srgbClr val="FFFFFF"/>
                </a:solidFill>
                <a:latin typeface="Montserrat"/>
              </a:rPr>
              <a:t>T</a:t>
            </a:r>
            <a:r>
              <a:rPr lang="en-US" sz="2499">
                <a:solidFill>
                  <a:srgbClr val="FFFFFF"/>
                </a:solidFill>
                <a:latin typeface="Montserrat"/>
              </a:rPr>
              <a:t>erlihat beberapa kasus di mana harga aktual rendah namun diprediksi lebih tinggi (overestimation), dan sebaliknya (underestimation). Meskipun demikian, perbedaan harga ini tidak begitu signifikan, dan sebagian besar prediksi harga sudah cukup mendekati harga aktual. Dengan nilai MAPE sekitar 16%, model ini dapat dianggap sebagai 'reasonable forecasting' atau prediksi yang masuk akal.</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171B21"/>
        </a:solidFill>
      </p:bgPr>
    </p:bg>
    <p:spTree>
      <p:nvGrpSpPr>
        <p:cNvPr id="1" name=""/>
        <p:cNvGrpSpPr/>
        <p:nvPr/>
      </p:nvGrpSpPr>
      <p:grpSpPr>
        <a:xfrm>
          <a:off x="0" y="0"/>
          <a:ext cx="0" cy="0"/>
          <a:chOff x="0" y="0"/>
          <a:chExt cx="0" cy="0"/>
        </a:xfrm>
      </p:grpSpPr>
      <p:sp>
        <p:nvSpPr>
          <p:cNvPr name="AutoShape 2" id="2"/>
          <p:cNvSpPr/>
          <p:nvPr/>
        </p:nvSpPr>
        <p:spPr>
          <a:xfrm rot="0">
            <a:off x="0" y="-965190"/>
            <a:ext cx="7282091" cy="2278898"/>
          </a:xfrm>
          <a:prstGeom prst="rect">
            <a:avLst/>
          </a:prstGeom>
          <a:solidFill>
            <a:srgbClr val="A49A45"/>
          </a:solidFill>
        </p:spPr>
      </p:sp>
      <p:sp>
        <p:nvSpPr>
          <p:cNvPr name="TextBox 3" id="3"/>
          <p:cNvSpPr txBox="true"/>
          <p:nvPr/>
        </p:nvSpPr>
        <p:spPr>
          <a:xfrm rot="0">
            <a:off x="1755959" y="2475846"/>
            <a:ext cx="8193890" cy="930275"/>
          </a:xfrm>
          <a:prstGeom prst="rect">
            <a:avLst/>
          </a:prstGeom>
        </p:spPr>
        <p:txBody>
          <a:bodyPr anchor="t" rtlCol="false" tIns="0" lIns="0" bIns="0" rIns="0">
            <a:spAutoFit/>
          </a:bodyPr>
          <a:lstStyle/>
          <a:p>
            <a:pPr>
              <a:lnSpc>
                <a:spcPts val="7149"/>
              </a:lnSpc>
            </a:pPr>
            <a:r>
              <a:rPr lang="en-US" sz="6499">
                <a:solidFill>
                  <a:srgbClr val="FFFFFF"/>
                </a:solidFill>
                <a:latin typeface="Montserrat Bold"/>
              </a:rPr>
              <a:t>Conclusion</a:t>
            </a:r>
          </a:p>
        </p:txBody>
      </p:sp>
      <p:sp>
        <p:nvSpPr>
          <p:cNvPr name="TextBox 4" id="4"/>
          <p:cNvSpPr txBox="true"/>
          <p:nvPr/>
        </p:nvSpPr>
        <p:spPr>
          <a:xfrm rot="0">
            <a:off x="1755959" y="3612135"/>
            <a:ext cx="14776082" cy="4408488"/>
          </a:xfrm>
          <a:prstGeom prst="rect">
            <a:avLst/>
          </a:prstGeom>
        </p:spPr>
        <p:txBody>
          <a:bodyPr anchor="t" rtlCol="false" tIns="0" lIns="0" bIns="0" rIns="0">
            <a:spAutoFit/>
          </a:bodyPr>
          <a:lstStyle/>
          <a:p>
            <a:pPr marL="539749" indent="-269875" lvl="1">
              <a:lnSpc>
                <a:spcPts val="4124"/>
              </a:lnSpc>
              <a:buFont typeface="Arial"/>
              <a:buChar char="•"/>
            </a:pPr>
            <a:r>
              <a:rPr lang="en-US" sz="2499">
                <a:solidFill>
                  <a:srgbClr val="FFFFFF"/>
                </a:solidFill>
                <a:latin typeface="Montserrat"/>
              </a:rPr>
              <a:t>Fitur "ocean_proximity" memiliki pengaruh tertinggi terhadap "median_house_value" dan faktor lokasi menjadi penentu utama harga rumah.</a:t>
            </a:r>
          </a:p>
          <a:p>
            <a:pPr marL="539749" indent="-269875" lvl="1">
              <a:lnSpc>
                <a:spcPts val="4124"/>
              </a:lnSpc>
              <a:buFont typeface="Arial"/>
              <a:buChar char="•"/>
            </a:pPr>
            <a:r>
              <a:rPr lang="en-US" sz="2499">
                <a:solidFill>
                  <a:srgbClr val="FFFFFF"/>
                </a:solidFill>
                <a:latin typeface="Montserrat"/>
              </a:rPr>
              <a:t>Metrik evaluasi RMSE, MAE, dan MAPE digunakan untuk mengukur performa model.</a:t>
            </a:r>
          </a:p>
          <a:p>
            <a:pPr marL="539749" indent="-269875" lvl="1">
              <a:lnSpc>
                <a:spcPts val="4124"/>
              </a:lnSpc>
              <a:buFont typeface="Arial"/>
              <a:buChar char="•"/>
            </a:pPr>
            <a:r>
              <a:rPr lang="en-US" sz="2499">
                <a:solidFill>
                  <a:srgbClr val="FFFFFF"/>
                </a:solidFill>
                <a:latin typeface="Montserrat"/>
              </a:rPr>
              <a:t>Model terbaik setelah perbandingan algoritma adalah XGBoost Regressor dengan MAPE sekitar 16.8% setelah tuning.</a:t>
            </a:r>
          </a:p>
          <a:p>
            <a:pPr marL="539749" indent="-269875" lvl="1">
              <a:lnSpc>
                <a:spcPts val="4124"/>
              </a:lnSpc>
              <a:buFont typeface="Arial"/>
              <a:buChar char="•"/>
            </a:pPr>
            <a:r>
              <a:rPr lang="en-US" sz="2499">
                <a:solidFill>
                  <a:srgbClr val="FFFFFF"/>
                </a:solidFill>
                <a:latin typeface="Montserrat"/>
              </a:rPr>
              <a:t>Model memiliki batasan, termasuk ketidakakuratan dalam memprediksi harga di atas 500.000 USD.</a:t>
            </a:r>
          </a:p>
          <a:p>
            <a:pPr marL="539749" indent="-269875" lvl="1">
              <a:lnSpc>
                <a:spcPts val="3099"/>
              </a:lnSpc>
              <a:buFont typeface="Arial"/>
              <a:buChar char="•"/>
            </a:pPr>
            <a:r>
              <a:rPr lang="en-US" sz="2499">
                <a:solidFill>
                  <a:srgbClr val="FFFFFF"/>
                </a:solidFill>
                <a:latin typeface="Montserrat"/>
              </a:rPr>
              <a:t>Terdapat bias dalam model karena fitur-fitur terbatas yang tidak mampu merepresentasikan aspek properti secara lengkap.</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171B21"/>
        </a:solidFill>
      </p:bgPr>
    </p:bg>
    <p:spTree>
      <p:nvGrpSpPr>
        <p:cNvPr id="1" name=""/>
        <p:cNvGrpSpPr/>
        <p:nvPr/>
      </p:nvGrpSpPr>
      <p:grpSpPr>
        <a:xfrm>
          <a:off x="0" y="0"/>
          <a:ext cx="0" cy="0"/>
          <a:chOff x="0" y="0"/>
          <a:chExt cx="0" cy="0"/>
        </a:xfrm>
      </p:grpSpPr>
      <p:sp>
        <p:nvSpPr>
          <p:cNvPr name="AutoShape 2" id="2"/>
          <p:cNvSpPr/>
          <p:nvPr/>
        </p:nvSpPr>
        <p:spPr>
          <a:xfrm rot="0">
            <a:off x="0" y="-965190"/>
            <a:ext cx="7282091" cy="2278898"/>
          </a:xfrm>
          <a:prstGeom prst="rect">
            <a:avLst/>
          </a:prstGeom>
          <a:solidFill>
            <a:srgbClr val="A49A45"/>
          </a:solidFill>
        </p:spPr>
      </p:sp>
      <p:sp>
        <p:nvSpPr>
          <p:cNvPr name="TextBox 3" id="3"/>
          <p:cNvSpPr txBox="true"/>
          <p:nvPr/>
        </p:nvSpPr>
        <p:spPr>
          <a:xfrm rot="0">
            <a:off x="1755959" y="1885346"/>
            <a:ext cx="8193890" cy="930275"/>
          </a:xfrm>
          <a:prstGeom prst="rect">
            <a:avLst/>
          </a:prstGeom>
        </p:spPr>
        <p:txBody>
          <a:bodyPr anchor="t" rtlCol="false" tIns="0" lIns="0" bIns="0" rIns="0">
            <a:spAutoFit/>
          </a:bodyPr>
          <a:lstStyle/>
          <a:p>
            <a:pPr>
              <a:lnSpc>
                <a:spcPts val="7149"/>
              </a:lnSpc>
            </a:pPr>
            <a:r>
              <a:rPr lang="en-US" sz="6499">
                <a:solidFill>
                  <a:srgbClr val="FFFFFF"/>
                </a:solidFill>
                <a:latin typeface="Montserrat Bold"/>
              </a:rPr>
              <a:t>Recommendation</a:t>
            </a:r>
          </a:p>
        </p:txBody>
      </p:sp>
      <p:sp>
        <p:nvSpPr>
          <p:cNvPr name="TextBox 4" id="4"/>
          <p:cNvSpPr txBox="true"/>
          <p:nvPr/>
        </p:nvSpPr>
        <p:spPr>
          <a:xfrm rot="0">
            <a:off x="1755959" y="3225196"/>
            <a:ext cx="14776082" cy="5951538"/>
          </a:xfrm>
          <a:prstGeom prst="rect">
            <a:avLst/>
          </a:prstGeom>
        </p:spPr>
        <p:txBody>
          <a:bodyPr anchor="t" rtlCol="false" tIns="0" lIns="0" bIns="0" rIns="0">
            <a:spAutoFit/>
          </a:bodyPr>
          <a:lstStyle/>
          <a:p>
            <a:pPr marL="539749" indent="-269875" lvl="1">
              <a:lnSpc>
                <a:spcPts val="4124"/>
              </a:lnSpc>
              <a:buFont typeface="Arial"/>
              <a:buChar char="•"/>
            </a:pPr>
            <a:r>
              <a:rPr lang="en-US" sz="2499">
                <a:solidFill>
                  <a:srgbClr val="FFFFFF"/>
                </a:solidFill>
                <a:latin typeface="Montserrat"/>
              </a:rPr>
              <a:t>Tambahkan fitur yang lebih berkorelasi dengan target seperti luas bangunan, fasilitas parkir, halaman, dan kolam renang. Eksplorasi lebih lanjut terhadap variabel terkait fasilitas di sekitar properti.</a:t>
            </a:r>
          </a:p>
          <a:p>
            <a:pPr marL="539749" indent="-269875" lvl="1">
              <a:lnSpc>
                <a:spcPts val="4124"/>
              </a:lnSpc>
              <a:buFont typeface="Arial"/>
              <a:buChar char="•"/>
            </a:pPr>
            <a:r>
              <a:rPr lang="en-US" sz="2499">
                <a:solidFill>
                  <a:srgbClr val="FFFFFF"/>
                </a:solidFill>
                <a:latin typeface="Montserrat"/>
              </a:rPr>
              <a:t>Dapatkan data terbaru tentang harga rumah secara berkala untuk memperbarui model dengan informasi terkini.</a:t>
            </a:r>
          </a:p>
          <a:p>
            <a:pPr marL="539749" indent="-269875" lvl="1">
              <a:lnSpc>
                <a:spcPts val="4124"/>
              </a:lnSpc>
              <a:buFont typeface="Arial"/>
              <a:buChar char="•"/>
            </a:pPr>
            <a:r>
              <a:rPr lang="en-US" sz="2499">
                <a:solidFill>
                  <a:srgbClr val="FFFFFF"/>
                </a:solidFill>
                <a:latin typeface="Montserrat"/>
              </a:rPr>
              <a:t>Kembangkan model dengan variabel yang relevan dan lebih banyak, termasuk yang berpotensi memiliki korelasi dengan harga rumah.</a:t>
            </a:r>
          </a:p>
          <a:p>
            <a:pPr marL="539749" indent="-269875" lvl="1">
              <a:lnSpc>
                <a:spcPts val="4124"/>
              </a:lnSpc>
              <a:buFont typeface="Arial"/>
              <a:buChar char="•"/>
            </a:pPr>
            <a:r>
              <a:rPr lang="en-US" sz="2499">
                <a:solidFill>
                  <a:srgbClr val="FFFFFF"/>
                </a:solidFill>
                <a:latin typeface="Montserrat"/>
              </a:rPr>
              <a:t>Perbarui dataset karena data tahun 1990 tidak lagi mencerminkan kondisi saat ini dan perubahan pasar seiring waktu.</a:t>
            </a:r>
          </a:p>
          <a:p>
            <a:pPr marL="539749" indent="-269875" lvl="1">
              <a:lnSpc>
                <a:spcPts val="4124"/>
              </a:lnSpc>
              <a:buFont typeface="Arial"/>
              <a:buChar char="•"/>
            </a:pPr>
            <a:r>
              <a:rPr lang="en-US" sz="2499">
                <a:solidFill>
                  <a:srgbClr val="FFFFFF"/>
                </a:solidFill>
                <a:latin typeface="Montserrat"/>
              </a:rPr>
              <a:t>Pertimbangkan dampak inflasi dan perubahan pasar dalam interpretasi hasil prediksi.</a:t>
            </a:r>
          </a:p>
          <a:p>
            <a:pPr marL="539749" indent="-269875" lvl="1">
              <a:lnSpc>
                <a:spcPts val="3099"/>
              </a:lnSpc>
              <a:buFont typeface="Arial"/>
              <a:buChar char="•"/>
            </a:pPr>
            <a:r>
              <a:rPr lang="en-US" sz="2499">
                <a:solidFill>
                  <a:srgbClr val="FFFFFF"/>
                </a:solidFill>
                <a:latin typeface="Montserrat"/>
              </a:rPr>
              <a:t>Pahami bahwa model ini memiliki batasan terkait prediksi harga di atas 500.000 USD dan hanya relevan untuk properti serupa dengan dataset California house.</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171B21"/>
        </a:solidFill>
      </p:bgPr>
    </p:bg>
    <p:spTree>
      <p:nvGrpSpPr>
        <p:cNvPr id="1" name=""/>
        <p:cNvGrpSpPr/>
        <p:nvPr/>
      </p:nvGrpSpPr>
      <p:grpSpPr>
        <a:xfrm>
          <a:off x="0" y="0"/>
          <a:ext cx="0" cy="0"/>
          <a:chOff x="0" y="0"/>
          <a:chExt cx="0" cy="0"/>
        </a:xfrm>
      </p:grpSpPr>
      <p:sp>
        <p:nvSpPr>
          <p:cNvPr name="TextBox 2" id="2"/>
          <p:cNvSpPr txBox="true"/>
          <p:nvPr/>
        </p:nvSpPr>
        <p:spPr>
          <a:xfrm rot="0">
            <a:off x="5047055" y="4706938"/>
            <a:ext cx="8193890" cy="930275"/>
          </a:xfrm>
          <a:prstGeom prst="rect">
            <a:avLst/>
          </a:prstGeom>
        </p:spPr>
        <p:txBody>
          <a:bodyPr anchor="t" rtlCol="false" tIns="0" lIns="0" bIns="0" rIns="0">
            <a:spAutoFit/>
          </a:bodyPr>
          <a:lstStyle/>
          <a:p>
            <a:pPr algn="ctr">
              <a:lnSpc>
                <a:spcPts val="7149"/>
              </a:lnSpc>
            </a:pPr>
            <a:r>
              <a:rPr lang="en-US" sz="6499">
                <a:solidFill>
                  <a:srgbClr val="FFFFFF"/>
                </a:solidFill>
                <a:latin typeface="Montserrat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71B21"/>
        </a:solidFill>
      </p:bgPr>
    </p:bg>
    <p:spTree>
      <p:nvGrpSpPr>
        <p:cNvPr id="1" name=""/>
        <p:cNvGrpSpPr/>
        <p:nvPr/>
      </p:nvGrpSpPr>
      <p:grpSpPr>
        <a:xfrm>
          <a:off x="0" y="0"/>
          <a:ext cx="0" cy="0"/>
          <a:chOff x="0" y="0"/>
          <a:chExt cx="0" cy="0"/>
        </a:xfrm>
      </p:grpSpPr>
      <p:sp>
        <p:nvSpPr>
          <p:cNvPr name="AutoShape 2" id="2"/>
          <p:cNvSpPr/>
          <p:nvPr/>
        </p:nvSpPr>
        <p:spPr>
          <a:xfrm rot="0">
            <a:off x="9858230" y="1028700"/>
            <a:ext cx="5409674" cy="8229600"/>
          </a:xfrm>
          <a:prstGeom prst="rect">
            <a:avLst/>
          </a:prstGeom>
          <a:solidFill>
            <a:srgbClr val="C0B55E"/>
          </a:solidFill>
        </p:spPr>
      </p:sp>
      <p:grpSp>
        <p:nvGrpSpPr>
          <p:cNvPr name="Group 3" id="3"/>
          <p:cNvGrpSpPr/>
          <p:nvPr/>
        </p:nvGrpSpPr>
        <p:grpSpPr>
          <a:xfrm rot="0">
            <a:off x="10634968" y="1805438"/>
            <a:ext cx="7653032" cy="6676124"/>
            <a:chOff x="0" y="0"/>
            <a:chExt cx="10204043" cy="8901499"/>
          </a:xfrm>
        </p:grpSpPr>
        <p:pic>
          <p:nvPicPr>
            <p:cNvPr name="Picture 4" id="4"/>
            <p:cNvPicPr>
              <a:picLocks noChangeAspect="true"/>
            </p:cNvPicPr>
            <p:nvPr/>
          </p:nvPicPr>
          <p:blipFill>
            <a:blip r:embed="rId3"/>
            <a:srcRect l="0" t="6382" r="0" b="6382"/>
            <a:stretch>
              <a:fillRect/>
            </a:stretch>
          </p:blipFill>
          <p:spPr>
            <a:xfrm flipH="false" flipV="false">
              <a:off x="0" y="0"/>
              <a:ext cx="10204043" cy="8901499"/>
            </a:xfrm>
            <a:prstGeom prst="rect">
              <a:avLst/>
            </a:prstGeom>
          </p:spPr>
        </p:pic>
      </p:grpSp>
      <p:sp>
        <p:nvSpPr>
          <p:cNvPr name="AutoShape 5" id="5"/>
          <p:cNvSpPr/>
          <p:nvPr/>
        </p:nvSpPr>
        <p:spPr>
          <a:xfrm flipV="true">
            <a:off x="1511460" y="3462888"/>
            <a:ext cx="7070997" cy="17818"/>
          </a:xfrm>
          <a:prstGeom prst="line">
            <a:avLst/>
          </a:prstGeom>
          <a:ln cap="rnd" w="47625">
            <a:solidFill>
              <a:srgbClr val="C0B55E"/>
            </a:solidFill>
            <a:prstDash val="solid"/>
            <a:headEnd type="none" len="sm" w="sm"/>
            <a:tailEnd type="none" len="sm" w="sm"/>
          </a:ln>
        </p:spPr>
      </p:sp>
      <p:sp>
        <p:nvSpPr>
          <p:cNvPr name="TextBox 6" id="6"/>
          <p:cNvSpPr txBox="true"/>
          <p:nvPr/>
        </p:nvSpPr>
        <p:spPr>
          <a:xfrm rot="0">
            <a:off x="1511319" y="3902024"/>
            <a:ext cx="7071199" cy="5073922"/>
          </a:xfrm>
          <a:prstGeom prst="rect">
            <a:avLst/>
          </a:prstGeom>
        </p:spPr>
        <p:txBody>
          <a:bodyPr anchor="t" rtlCol="false" tIns="0" lIns="0" bIns="0" rIns="0">
            <a:spAutoFit/>
          </a:bodyPr>
          <a:lstStyle/>
          <a:p>
            <a:pPr algn="just">
              <a:lnSpc>
                <a:spcPts val="3389"/>
              </a:lnSpc>
            </a:pPr>
            <a:r>
              <a:rPr lang="en-US" sz="2230">
                <a:solidFill>
                  <a:srgbClr val="FFFFFF"/>
                </a:solidFill>
                <a:latin typeface="Montserrat"/>
              </a:rPr>
              <a:t>California adalah salah satu negara bagian yang paling berkembang dan terkenal di Amerika Serikat. Statusnya sebagai pusat teknologi, bisnis, dan hiburan menarik orang-orang untuk tinggal dan bekerja di wilayah ini. Hal tersebut membuat permintaan tinggi akan rumah di California menjadi salah satu faktor utama yang mendorong harga rumah menjadi tinggi. </a:t>
            </a:r>
          </a:p>
          <a:p>
            <a:pPr algn="just">
              <a:lnSpc>
                <a:spcPts val="3389"/>
              </a:lnSpc>
            </a:pPr>
          </a:p>
          <a:p>
            <a:pPr algn="just">
              <a:lnSpc>
                <a:spcPts val="3389"/>
              </a:lnSpc>
            </a:pPr>
            <a:r>
              <a:rPr lang="en-US" sz="2230">
                <a:solidFill>
                  <a:srgbClr val="FFFFFF"/>
                </a:solidFill>
                <a:latin typeface="Montserrat"/>
              </a:rPr>
              <a:t>Dengan begitu, investasi di sektor real estat merupakan pilihan menarik bagi para investor untuk mencapai keuntungan jangka panjang.</a:t>
            </a:r>
          </a:p>
        </p:txBody>
      </p:sp>
      <p:sp>
        <p:nvSpPr>
          <p:cNvPr name="TextBox 7" id="7"/>
          <p:cNvSpPr txBox="true"/>
          <p:nvPr/>
        </p:nvSpPr>
        <p:spPr>
          <a:xfrm rot="0">
            <a:off x="1511400" y="2298700"/>
            <a:ext cx="7725431" cy="930275"/>
          </a:xfrm>
          <a:prstGeom prst="rect">
            <a:avLst/>
          </a:prstGeom>
        </p:spPr>
        <p:txBody>
          <a:bodyPr anchor="t" rtlCol="false" tIns="0" lIns="0" bIns="0" rIns="0">
            <a:spAutoFit/>
          </a:bodyPr>
          <a:lstStyle/>
          <a:p>
            <a:pPr algn="just">
              <a:lnSpc>
                <a:spcPts val="7149"/>
              </a:lnSpc>
            </a:pPr>
            <a:r>
              <a:rPr lang="en-US" sz="6499">
                <a:solidFill>
                  <a:srgbClr val="FFFFFF"/>
                </a:solidFill>
                <a:latin typeface="Montserrat Bold"/>
              </a:rPr>
              <a:t>Bacground</a:t>
            </a:r>
          </a:p>
        </p:txBody>
      </p:sp>
      <p:sp>
        <p:nvSpPr>
          <p:cNvPr name="TextBox 8" id="8"/>
          <p:cNvSpPr txBox="true"/>
          <p:nvPr/>
        </p:nvSpPr>
        <p:spPr>
          <a:xfrm rot="0">
            <a:off x="1511319" y="1616525"/>
            <a:ext cx="7360305" cy="377825"/>
          </a:xfrm>
          <a:prstGeom prst="rect">
            <a:avLst/>
          </a:prstGeom>
        </p:spPr>
        <p:txBody>
          <a:bodyPr anchor="t" rtlCol="false" tIns="0" lIns="0" bIns="0" rIns="0">
            <a:spAutoFit/>
          </a:bodyPr>
          <a:lstStyle/>
          <a:p>
            <a:pPr algn="just">
              <a:lnSpc>
                <a:spcPts val="3099"/>
              </a:lnSpc>
            </a:pPr>
            <a:r>
              <a:rPr lang="en-US" sz="2499">
                <a:solidFill>
                  <a:srgbClr val="C0B55E"/>
                </a:solidFill>
                <a:latin typeface="Montserrat"/>
              </a:rPr>
              <a:t>Business Problem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71B21"/>
        </a:solidFill>
      </p:bgPr>
    </p:bg>
    <p:spTree>
      <p:nvGrpSpPr>
        <p:cNvPr id="1" name=""/>
        <p:cNvGrpSpPr/>
        <p:nvPr/>
      </p:nvGrpSpPr>
      <p:grpSpPr>
        <a:xfrm>
          <a:off x="0" y="0"/>
          <a:ext cx="0" cy="0"/>
          <a:chOff x="0" y="0"/>
          <a:chExt cx="0" cy="0"/>
        </a:xfrm>
      </p:grpSpPr>
      <p:sp>
        <p:nvSpPr>
          <p:cNvPr name="AutoShape 2" id="2"/>
          <p:cNvSpPr/>
          <p:nvPr/>
        </p:nvSpPr>
        <p:spPr>
          <a:xfrm rot="0">
            <a:off x="0" y="0"/>
            <a:ext cx="3799068" cy="10287000"/>
          </a:xfrm>
          <a:prstGeom prst="rect">
            <a:avLst/>
          </a:prstGeom>
          <a:solidFill>
            <a:srgbClr val="A49A45"/>
          </a:solidFill>
        </p:spPr>
      </p:sp>
      <p:grpSp>
        <p:nvGrpSpPr>
          <p:cNvPr name="Group 3" id="3"/>
          <p:cNvGrpSpPr/>
          <p:nvPr/>
        </p:nvGrpSpPr>
        <p:grpSpPr>
          <a:xfrm rot="0">
            <a:off x="0" y="2123107"/>
            <a:ext cx="9144000" cy="7135193"/>
            <a:chOff x="0" y="0"/>
            <a:chExt cx="12192000" cy="9513591"/>
          </a:xfrm>
        </p:grpSpPr>
        <p:pic>
          <p:nvPicPr>
            <p:cNvPr name="Picture 4" id="4"/>
            <p:cNvPicPr>
              <a:picLocks noChangeAspect="true"/>
            </p:cNvPicPr>
            <p:nvPr/>
          </p:nvPicPr>
          <p:blipFill>
            <a:blip r:embed="rId3"/>
            <a:srcRect l="7228" t="0" r="7228" b="0"/>
            <a:stretch>
              <a:fillRect/>
            </a:stretch>
          </p:blipFill>
          <p:spPr>
            <a:xfrm flipH="false" flipV="false">
              <a:off x="0" y="0"/>
              <a:ext cx="12192000" cy="9513591"/>
            </a:xfrm>
            <a:prstGeom prst="rect">
              <a:avLst/>
            </a:prstGeom>
          </p:spPr>
        </p:pic>
      </p:grpSp>
      <p:sp>
        <p:nvSpPr>
          <p:cNvPr name="AutoShape 5" id="5"/>
          <p:cNvSpPr/>
          <p:nvPr/>
        </p:nvSpPr>
        <p:spPr>
          <a:xfrm>
            <a:off x="10089137" y="4065656"/>
            <a:ext cx="1140923" cy="6780"/>
          </a:xfrm>
          <a:prstGeom prst="line">
            <a:avLst/>
          </a:prstGeom>
          <a:ln cap="rnd" w="47625">
            <a:solidFill>
              <a:srgbClr val="C0B55E"/>
            </a:solidFill>
            <a:prstDash val="solid"/>
            <a:headEnd type="none" len="sm" w="sm"/>
            <a:tailEnd type="none" len="sm" w="sm"/>
          </a:ln>
        </p:spPr>
      </p:sp>
      <p:sp>
        <p:nvSpPr>
          <p:cNvPr name="TextBox 6" id="6"/>
          <p:cNvSpPr txBox="true"/>
          <p:nvPr/>
        </p:nvSpPr>
        <p:spPr>
          <a:xfrm rot="0">
            <a:off x="10088996" y="4593018"/>
            <a:ext cx="6991135" cy="3155949"/>
          </a:xfrm>
          <a:prstGeom prst="rect">
            <a:avLst/>
          </a:prstGeom>
        </p:spPr>
        <p:txBody>
          <a:bodyPr anchor="t" rtlCol="false" tIns="0" lIns="0" bIns="0" rIns="0">
            <a:spAutoFit/>
          </a:bodyPr>
          <a:lstStyle/>
          <a:p>
            <a:pPr>
              <a:lnSpc>
                <a:spcPts val="4250"/>
              </a:lnSpc>
            </a:pPr>
            <a:r>
              <a:rPr lang="en-US" sz="2500">
                <a:solidFill>
                  <a:srgbClr val="FFFFFF"/>
                </a:solidFill>
                <a:latin typeface="Montserrat"/>
              </a:rPr>
              <a:t>Prediksi akurat harga rumah memungkinkan investor menilai apakah sebuah properti tergolong di bawah atau di atas harga yang wajar, serta memastikan rencana investasi dapat menghasilkan pengembalian yang menguntungkan.</a:t>
            </a:r>
          </a:p>
        </p:txBody>
      </p:sp>
      <p:sp>
        <p:nvSpPr>
          <p:cNvPr name="TextBox 7" id="7"/>
          <p:cNvSpPr txBox="true"/>
          <p:nvPr/>
        </p:nvSpPr>
        <p:spPr>
          <a:xfrm rot="0">
            <a:off x="10088996" y="2180257"/>
            <a:ext cx="7170304" cy="1715770"/>
          </a:xfrm>
          <a:prstGeom prst="rect">
            <a:avLst/>
          </a:prstGeom>
        </p:spPr>
        <p:txBody>
          <a:bodyPr anchor="t" rtlCol="false" tIns="0" lIns="0" bIns="0" rIns="0">
            <a:spAutoFit/>
          </a:bodyPr>
          <a:lstStyle/>
          <a:p>
            <a:pPr algn="just">
              <a:lnSpc>
                <a:spcPts val="6709"/>
              </a:lnSpc>
            </a:pPr>
            <a:r>
              <a:rPr lang="en-US" sz="6099">
                <a:solidFill>
                  <a:srgbClr val="FFFFFF"/>
                </a:solidFill>
                <a:latin typeface="Montserrat Bold"/>
              </a:rPr>
              <a:t>Problem Statement</a:t>
            </a:r>
          </a:p>
        </p:txBody>
      </p:sp>
      <p:sp>
        <p:nvSpPr>
          <p:cNvPr name="TextBox 8" id="8"/>
          <p:cNvSpPr txBox="true"/>
          <p:nvPr/>
        </p:nvSpPr>
        <p:spPr>
          <a:xfrm rot="0">
            <a:off x="10088996" y="1444466"/>
            <a:ext cx="7360305" cy="377825"/>
          </a:xfrm>
          <a:prstGeom prst="rect">
            <a:avLst/>
          </a:prstGeom>
        </p:spPr>
        <p:txBody>
          <a:bodyPr anchor="t" rtlCol="false" tIns="0" lIns="0" bIns="0" rIns="0">
            <a:spAutoFit/>
          </a:bodyPr>
          <a:lstStyle/>
          <a:p>
            <a:pPr algn="just">
              <a:lnSpc>
                <a:spcPts val="3099"/>
              </a:lnSpc>
            </a:pPr>
            <a:r>
              <a:rPr lang="en-US" sz="2499">
                <a:solidFill>
                  <a:srgbClr val="C0B55E"/>
                </a:solidFill>
                <a:latin typeface="Montserrat"/>
              </a:rPr>
              <a:t>Business Problem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71B21"/>
        </a:solidFill>
      </p:bgPr>
    </p:bg>
    <p:spTree>
      <p:nvGrpSpPr>
        <p:cNvPr id="1" name=""/>
        <p:cNvGrpSpPr/>
        <p:nvPr/>
      </p:nvGrpSpPr>
      <p:grpSpPr>
        <a:xfrm>
          <a:off x="0" y="0"/>
          <a:ext cx="0" cy="0"/>
          <a:chOff x="0" y="0"/>
          <a:chExt cx="0" cy="0"/>
        </a:xfrm>
      </p:grpSpPr>
      <p:sp>
        <p:nvSpPr>
          <p:cNvPr name="AutoShape 2" id="2"/>
          <p:cNvSpPr/>
          <p:nvPr/>
        </p:nvSpPr>
        <p:spPr>
          <a:xfrm rot="0">
            <a:off x="6817661" y="0"/>
            <a:ext cx="3183210" cy="4322448"/>
          </a:xfrm>
          <a:prstGeom prst="rect">
            <a:avLst/>
          </a:prstGeom>
          <a:solidFill>
            <a:srgbClr val="C0B55E"/>
          </a:solidFill>
        </p:spPr>
      </p:sp>
      <p:grpSp>
        <p:nvGrpSpPr>
          <p:cNvPr name="Group 3" id="3"/>
          <p:cNvGrpSpPr/>
          <p:nvPr/>
        </p:nvGrpSpPr>
        <p:grpSpPr>
          <a:xfrm rot="0">
            <a:off x="1991729" y="2123107"/>
            <a:ext cx="6828794" cy="8163893"/>
            <a:chOff x="0" y="0"/>
            <a:chExt cx="9105059" cy="10885191"/>
          </a:xfrm>
        </p:grpSpPr>
        <p:pic>
          <p:nvPicPr>
            <p:cNvPr name="Picture 4" id="4"/>
            <p:cNvPicPr>
              <a:picLocks noChangeAspect="true"/>
            </p:cNvPicPr>
            <p:nvPr/>
          </p:nvPicPr>
          <p:blipFill>
            <a:blip r:embed="rId3"/>
            <a:srcRect l="0" t="1208" r="0" b="1208"/>
            <a:stretch>
              <a:fillRect/>
            </a:stretch>
          </p:blipFill>
          <p:spPr>
            <a:xfrm flipH="false" flipV="false">
              <a:off x="0" y="0"/>
              <a:ext cx="9105059" cy="10885191"/>
            </a:xfrm>
            <a:prstGeom prst="rect">
              <a:avLst/>
            </a:prstGeom>
          </p:spPr>
        </p:pic>
      </p:grpSp>
      <p:sp>
        <p:nvSpPr>
          <p:cNvPr name="AutoShape 5" id="5"/>
          <p:cNvSpPr/>
          <p:nvPr/>
        </p:nvSpPr>
        <p:spPr>
          <a:xfrm rot="0">
            <a:off x="1059660" y="5690704"/>
            <a:ext cx="1926058" cy="1926058"/>
          </a:xfrm>
          <a:prstGeom prst="rect">
            <a:avLst/>
          </a:prstGeom>
          <a:solidFill>
            <a:srgbClr val="C0B55E"/>
          </a:solidFill>
        </p:spPr>
      </p:sp>
      <p:sp>
        <p:nvSpPr>
          <p:cNvPr name="AutoShape 6" id="6"/>
          <p:cNvSpPr/>
          <p:nvPr/>
        </p:nvSpPr>
        <p:spPr>
          <a:xfrm>
            <a:off x="10865399" y="5112908"/>
            <a:ext cx="1140923" cy="6780"/>
          </a:xfrm>
          <a:prstGeom prst="line">
            <a:avLst/>
          </a:prstGeom>
          <a:ln cap="rnd" w="47625">
            <a:solidFill>
              <a:srgbClr val="C0B55E"/>
            </a:solidFill>
            <a:prstDash val="solid"/>
            <a:headEnd type="none" len="sm" w="sm"/>
            <a:tailEnd type="none" len="sm" w="sm"/>
          </a:ln>
        </p:spPr>
      </p:sp>
      <p:sp>
        <p:nvSpPr>
          <p:cNvPr name="Freeform 7" id="7"/>
          <p:cNvSpPr/>
          <p:nvPr/>
        </p:nvSpPr>
        <p:spPr>
          <a:xfrm flipH="false" flipV="false" rot="0">
            <a:off x="1423996" y="6187459"/>
            <a:ext cx="1197387" cy="893550"/>
          </a:xfrm>
          <a:custGeom>
            <a:avLst/>
            <a:gdLst/>
            <a:ahLst/>
            <a:cxnLst/>
            <a:rect r="r" b="b" t="t" l="l"/>
            <a:pathLst>
              <a:path h="893550" w="1197387">
                <a:moveTo>
                  <a:pt x="0" y="0"/>
                </a:moveTo>
                <a:lnTo>
                  <a:pt x="1197387" y="0"/>
                </a:lnTo>
                <a:lnTo>
                  <a:pt x="1197387" y="893550"/>
                </a:lnTo>
                <a:lnTo>
                  <a:pt x="0" y="8935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865257" y="5356222"/>
            <a:ext cx="5986674" cy="3335274"/>
          </a:xfrm>
          <a:prstGeom prst="rect">
            <a:avLst/>
          </a:prstGeom>
        </p:spPr>
        <p:txBody>
          <a:bodyPr anchor="t" rtlCol="false" tIns="0" lIns="0" bIns="0" rIns="0">
            <a:spAutoFit/>
          </a:bodyPr>
          <a:lstStyle/>
          <a:p>
            <a:pPr>
              <a:lnSpc>
                <a:spcPts val="4428"/>
              </a:lnSpc>
            </a:pPr>
            <a:r>
              <a:rPr lang="en-US" sz="2700">
                <a:solidFill>
                  <a:srgbClr val="FFFFFF"/>
                </a:solidFill>
                <a:latin typeface="Montserrat"/>
              </a:rPr>
              <a:t>Mengembangkan model prediksi harga rumah yang akurat dengan mempertimbangkan data historis dan faktor-faktor terkait untuk memberikan wawasan kepada para investor di sektor real estat.</a:t>
            </a:r>
          </a:p>
        </p:txBody>
      </p:sp>
      <p:sp>
        <p:nvSpPr>
          <p:cNvPr name="TextBox 9" id="9"/>
          <p:cNvSpPr txBox="true"/>
          <p:nvPr/>
        </p:nvSpPr>
        <p:spPr>
          <a:xfrm rot="0">
            <a:off x="10865257" y="3622925"/>
            <a:ext cx="6328538" cy="930275"/>
          </a:xfrm>
          <a:prstGeom prst="rect">
            <a:avLst/>
          </a:prstGeom>
        </p:spPr>
        <p:txBody>
          <a:bodyPr anchor="t" rtlCol="false" tIns="0" lIns="0" bIns="0" rIns="0">
            <a:spAutoFit/>
          </a:bodyPr>
          <a:lstStyle/>
          <a:p>
            <a:pPr algn="just">
              <a:lnSpc>
                <a:spcPts val="7149"/>
              </a:lnSpc>
            </a:pPr>
            <a:r>
              <a:rPr lang="en-US" sz="6499">
                <a:solidFill>
                  <a:srgbClr val="FFFFFF"/>
                </a:solidFill>
                <a:latin typeface="Montserrat Bold"/>
              </a:rPr>
              <a:t>Goals</a:t>
            </a:r>
          </a:p>
        </p:txBody>
      </p:sp>
      <p:sp>
        <p:nvSpPr>
          <p:cNvPr name="TextBox 10" id="10"/>
          <p:cNvSpPr txBox="true"/>
          <p:nvPr/>
        </p:nvSpPr>
        <p:spPr>
          <a:xfrm rot="0">
            <a:off x="10865257" y="2935556"/>
            <a:ext cx="7360305" cy="377726"/>
          </a:xfrm>
          <a:prstGeom prst="rect">
            <a:avLst/>
          </a:prstGeom>
        </p:spPr>
        <p:txBody>
          <a:bodyPr anchor="t" rtlCol="false" tIns="0" lIns="0" bIns="0" rIns="0">
            <a:spAutoFit/>
          </a:bodyPr>
          <a:lstStyle/>
          <a:p>
            <a:pPr algn="just">
              <a:lnSpc>
                <a:spcPts val="3099"/>
              </a:lnSpc>
            </a:pPr>
            <a:r>
              <a:rPr lang="en-US" sz="2499">
                <a:solidFill>
                  <a:srgbClr val="C0B55E"/>
                </a:solidFill>
                <a:latin typeface="Montserrat"/>
              </a:rPr>
              <a:t>Real Estate Presentation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71B21"/>
        </a:solidFill>
      </p:bgPr>
    </p:bg>
    <p:spTree>
      <p:nvGrpSpPr>
        <p:cNvPr id="1" name=""/>
        <p:cNvGrpSpPr/>
        <p:nvPr/>
      </p:nvGrpSpPr>
      <p:grpSpPr>
        <a:xfrm>
          <a:off x="0" y="0"/>
          <a:ext cx="0" cy="0"/>
          <a:chOff x="0" y="0"/>
          <a:chExt cx="0" cy="0"/>
        </a:xfrm>
      </p:grpSpPr>
      <p:sp>
        <p:nvSpPr>
          <p:cNvPr name="TextBox 2" id="2"/>
          <p:cNvSpPr txBox="true"/>
          <p:nvPr/>
        </p:nvSpPr>
        <p:spPr>
          <a:xfrm rot="0">
            <a:off x="1838435" y="4623161"/>
            <a:ext cx="7071199" cy="2895600"/>
          </a:xfrm>
          <a:prstGeom prst="rect">
            <a:avLst/>
          </a:prstGeom>
        </p:spPr>
        <p:txBody>
          <a:bodyPr anchor="t" rtlCol="false" tIns="0" lIns="0" bIns="0" rIns="0">
            <a:spAutoFit/>
          </a:bodyPr>
          <a:lstStyle/>
          <a:p>
            <a:pPr algn="just" marL="647700" indent="-323850" lvl="1">
              <a:lnSpc>
                <a:spcPts val="5850"/>
              </a:lnSpc>
              <a:buFont typeface="Arial"/>
              <a:buChar char="•"/>
            </a:pPr>
            <a:r>
              <a:rPr lang="en-US" sz="3000">
                <a:solidFill>
                  <a:srgbClr val="FFFFFF"/>
                </a:solidFill>
                <a:latin typeface="Montserrat"/>
              </a:rPr>
              <a:t>Individual Investor</a:t>
            </a:r>
          </a:p>
          <a:p>
            <a:pPr algn="just" marL="647700" indent="-323850" lvl="1">
              <a:lnSpc>
                <a:spcPts val="5850"/>
              </a:lnSpc>
              <a:buFont typeface="Arial"/>
              <a:buChar char="•"/>
            </a:pPr>
            <a:r>
              <a:rPr lang="en-US" sz="3000">
                <a:solidFill>
                  <a:srgbClr val="FFFFFF"/>
                </a:solidFill>
                <a:latin typeface="Montserrat"/>
              </a:rPr>
              <a:t>Real Estate Developers</a:t>
            </a:r>
          </a:p>
          <a:p>
            <a:pPr algn="just" marL="647700" indent="-323850" lvl="1">
              <a:lnSpc>
                <a:spcPts val="5850"/>
              </a:lnSpc>
              <a:buFont typeface="Arial"/>
              <a:buChar char="•"/>
            </a:pPr>
            <a:r>
              <a:rPr lang="en-US" sz="3000">
                <a:solidFill>
                  <a:srgbClr val="FFFFFF"/>
                </a:solidFill>
                <a:latin typeface="Montserrat"/>
              </a:rPr>
              <a:t>Private Equity Firms</a:t>
            </a:r>
          </a:p>
          <a:p>
            <a:pPr algn="just" marL="647700" indent="-323850" lvl="1">
              <a:lnSpc>
                <a:spcPts val="5850"/>
              </a:lnSpc>
              <a:buFont typeface="Arial"/>
              <a:buChar char="•"/>
            </a:pPr>
            <a:r>
              <a:rPr lang="en-US" sz="3000">
                <a:solidFill>
                  <a:srgbClr val="FFFFFF"/>
                </a:solidFill>
                <a:latin typeface="Montserrat"/>
              </a:rPr>
              <a:t>Institutional Investors</a:t>
            </a:r>
          </a:p>
        </p:txBody>
      </p:sp>
      <p:sp>
        <p:nvSpPr>
          <p:cNvPr name="TextBox 3" id="3"/>
          <p:cNvSpPr txBox="true"/>
          <p:nvPr/>
        </p:nvSpPr>
        <p:spPr>
          <a:xfrm rot="0">
            <a:off x="1838435" y="3386462"/>
            <a:ext cx="7725431" cy="930275"/>
          </a:xfrm>
          <a:prstGeom prst="rect">
            <a:avLst/>
          </a:prstGeom>
        </p:spPr>
        <p:txBody>
          <a:bodyPr anchor="t" rtlCol="false" tIns="0" lIns="0" bIns="0" rIns="0">
            <a:spAutoFit/>
          </a:bodyPr>
          <a:lstStyle/>
          <a:p>
            <a:pPr algn="just">
              <a:lnSpc>
                <a:spcPts val="7149"/>
              </a:lnSpc>
            </a:pPr>
            <a:r>
              <a:rPr lang="en-US" sz="6499">
                <a:solidFill>
                  <a:srgbClr val="FFFFFF"/>
                </a:solidFill>
                <a:latin typeface="Montserrat Bold"/>
              </a:rPr>
              <a:t>Stakeholders</a:t>
            </a:r>
          </a:p>
        </p:txBody>
      </p:sp>
      <p:sp>
        <p:nvSpPr>
          <p:cNvPr name="AutoShape 4" id="4"/>
          <p:cNvSpPr/>
          <p:nvPr/>
        </p:nvSpPr>
        <p:spPr>
          <a:xfrm rot="0">
            <a:off x="13969933" y="-310789"/>
            <a:ext cx="3183210" cy="4322448"/>
          </a:xfrm>
          <a:prstGeom prst="rect">
            <a:avLst/>
          </a:prstGeom>
          <a:solidFill>
            <a:srgbClr val="C0B55E"/>
          </a:solidFill>
        </p:spPr>
      </p:sp>
      <p:grpSp>
        <p:nvGrpSpPr>
          <p:cNvPr name="Group 5" id="5"/>
          <p:cNvGrpSpPr/>
          <p:nvPr/>
        </p:nvGrpSpPr>
        <p:grpSpPr>
          <a:xfrm rot="0">
            <a:off x="9144000" y="1812318"/>
            <a:ext cx="6828794" cy="8163893"/>
            <a:chOff x="0" y="0"/>
            <a:chExt cx="9105059" cy="10885191"/>
          </a:xfrm>
        </p:grpSpPr>
        <p:pic>
          <p:nvPicPr>
            <p:cNvPr name="Picture 6" id="6"/>
            <p:cNvPicPr>
              <a:picLocks noChangeAspect="true"/>
            </p:cNvPicPr>
            <p:nvPr/>
          </p:nvPicPr>
          <p:blipFill>
            <a:blip r:embed="rId3"/>
            <a:srcRect l="0" t="1208" r="0" b="1208"/>
            <a:stretch>
              <a:fillRect/>
            </a:stretch>
          </p:blipFill>
          <p:spPr>
            <a:xfrm flipH="false" flipV="false">
              <a:off x="0" y="0"/>
              <a:ext cx="9105059" cy="10885191"/>
            </a:xfrm>
            <a:prstGeom prst="rect">
              <a:avLst/>
            </a:prstGeom>
          </p:spPr>
        </p:pic>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71B21"/>
        </a:solidFill>
      </p:bgPr>
    </p:bg>
    <p:spTree>
      <p:nvGrpSpPr>
        <p:cNvPr id="1" name=""/>
        <p:cNvGrpSpPr/>
        <p:nvPr/>
      </p:nvGrpSpPr>
      <p:grpSpPr>
        <a:xfrm>
          <a:off x="0" y="0"/>
          <a:ext cx="0" cy="0"/>
          <a:chOff x="0" y="0"/>
          <a:chExt cx="0" cy="0"/>
        </a:xfrm>
      </p:grpSpPr>
      <p:sp>
        <p:nvSpPr>
          <p:cNvPr name="AutoShape 2" id="2"/>
          <p:cNvSpPr/>
          <p:nvPr/>
        </p:nvSpPr>
        <p:spPr>
          <a:xfrm rot="0">
            <a:off x="9144000" y="0"/>
            <a:ext cx="9144000" cy="5049732"/>
          </a:xfrm>
          <a:prstGeom prst="rect">
            <a:avLst/>
          </a:prstGeom>
          <a:solidFill>
            <a:srgbClr val="A49A45"/>
          </a:solidFill>
        </p:spPr>
      </p:sp>
      <p:sp>
        <p:nvSpPr>
          <p:cNvPr name="TextBox 3" id="3"/>
          <p:cNvSpPr txBox="true"/>
          <p:nvPr/>
        </p:nvSpPr>
        <p:spPr>
          <a:xfrm rot="0">
            <a:off x="1650478" y="2151890"/>
            <a:ext cx="6328538" cy="1695450"/>
          </a:xfrm>
          <a:prstGeom prst="rect">
            <a:avLst/>
          </a:prstGeom>
        </p:spPr>
        <p:txBody>
          <a:bodyPr anchor="t" rtlCol="false" tIns="0" lIns="0" bIns="0" rIns="0">
            <a:spAutoFit/>
          </a:bodyPr>
          <a:lstStyle/>
          <a:p>
            <a:pPr>
              <a:lnSpc>
                <a:spcPts val="6600"/>
              </a:lnSpc>
            </a:pPr>
            <a:r>
              <a:rPr lang="en-US" sz="6000">
                <a:solidFill>
                  <a:srgbClr val="C0B55E"/>
                </a:solidFill>
                <a:latin typeface="Montserrat Bold"/>
              </a:rPr>
              <a:t>Analytic Approach</a:t>
            </a:r>
          </a:p>
        </p:txBody>
      </p:sp>
      <p:sp>
        <p:nvSpPr>
          <p:cNvPr name="TextBox 4" id="4"/>
          <p:cNvSpPr txBox="true"/>
          <p:nvPr/>
        </p:nvSpPr>
        <p:spPr>
          <a:xfrm rot="0">
            <a:off x="1650478" y="1474874"/>
            <a:ext cx="6328538" cy="377825"/>
          </a:xfrm>
          <a:prstGeom prst="rect">
            <a:avLst/>
          </a:prstGeom>
        </p:spPr>
        <p:txBody>
          <a:bodyPr anchor="t" rtlCol="false" tIns="0" lIns="0" bIns="0" rIns="0">
            <a:spAutoFit/>
          </a:bodyPr>
          <a:lstStyle/>
          <a:p>
            <a:pPr>
              <a:lnSpc>
                <a:spcPts val="3099"/>
              </a:lnSpc>
            </a:pPr>
            <a:r>
              <a:rPr lang="en-US" sz="2499">
                <a:solidFill>
                  <a:srgbClr val="FFFFFF"/>
                </a:solidFill>
                <a:latin typeface="Montserrat"/>
              </a:rPr>
              <a:t>Business Problem</a:t>
            </a:r>
          </a:p>
        </p:txBody>
      </p:sp>
      <p:sp>
        <p:nvSpPr>
          <p:cNvPr name="TextBox 5" id="5"/>
          <p:cNvSpPr txBox="true"/>
          <p:nvPr/>
        </p:nvSpPr>
        <p:spPr>
          <a:xfrm rot="0">
            <a:off x="1650478" y="4555913"/>
            <a:ext cx="6328538" cy="4253102"/>
          </a:xfrm>
          <a:prstGeom prst="rect">
            <a:avLst/>
          </a:prstGeom>
        </p:spPr>
        <p:txBody>
          <a:bodyPr anchor="t" rtlCol="false" tIns="0" lIns="0" bIns="0" rIns="0">
            <a:spAutoFit/>
          </a:bodyPr>
          <a:lstStyle/>
          <a:p>
            <a:pPr>
              <a:lnSpc>
                <a:spcPts val="3816"/>
              </a:lnSpc>
            </a:pPr>
            <a:r>
              <a:rPr lang="en-US" sz="2400">
                <a:solidFill>
                  <a:srgbClr val="FFFFFF"/>
                </a:solidFill>
                <a:latin typeface="Montserrat"/>
              </a:rPr>
              <a:t>Menganalisis data historis tentang harga rumah di California untuk menemukan pola-pola yang mempengaruhi kenaikan harga perumahan. </a:t>
            </a:r>
          </a:p>
          <a:p>
            <a:pPr>
              <a:lnSpc>
                <a:spcPts val="3816"/>
              </a:lnSpc>
            </a:pPr>
          </a:p>
          <a:p>
            <a:pPr>
              <a:lnSpc>
                <a:spcPts val="3816"/>
              </a:lnSpc>
            </a:pPr>
            <a:r>
              <a:rPr lang="en-US" sz="2400">
                <a:solidFill>
                  <a:srgbClr val="FFFFFF"/>
                </a:solidFill>
                <a:latin typeface="Montserrat"/>
              </a:rPr>
              <a:t>Kemudian kita akan membangun model regresi yang dapat membantu dalam memprediksi harga perumahan berdasarkan faktor-faktor yang relevan.</a:t>
            </a:r>
          </a:p>
        </p:txBody>
      </p:sp>
      <p:grpSp>
        <p:nvGrpSpPr>
          <p:cNvPr name="Group 6" id="6"/>
          <p:cNvGrpSpPr/>
          <p:nvPr/>
        </p:nvGrpSpPr>
        <p:grpSpPr>
          <a:xfrm rot="0">
            <a:off x="9996091" y="1433709"/>
            <a:ext cx="7263209" cy="5793238"/>
            <a:chOff x="0" y="0"/>
            <a:chExt cx="9684279" cy="7724317"/>
          </a:xfrm>
        </p:grpSpPr>
        <p:pic>
          <p:nvPicPr>
            <p:cNvPr name="Picture 7" id="7"/>
            <p:cNvPicPr>
              <a:picLocks noChangeAspect="true"/>
            </p:cNvPicPr>
            <p:nvPr/>
          </p:nvPicPr>
          <p:blipFill>
            <a:blip r:embed="rId3"/>
            <a:srcRect l="0" t="23404" r="0" b="23404"/>
            <a:stretch>
              <a:fillRect/>
            </a:stretch>
          </p:blipFill>
          <p:spPr>
            <a:xfrm flipH="false" flipV="false">
              <a:off x="0" y="0"/>
              <a:ext cx="9684279" cy="7724317"/>
            </a:xfrm>
            <a:prstGeom prst="rect">
              <a:avLst/>
            </a:prstGeom>
          </p:spPr>
        </p:pic>
      </p:grpSp>
      <p:grpSp>
        <p:nvGrpSpPr>
          <p:cNvPr name="Group 8" id="8"/>
          <p:cNvGrpSpPr/>
          <p:nvPr/>
        </p:nvGrpSpPr>
        <p:grpSpPr>
          <a:xfrm rot="0">
            <a:off x="8874366" y="6208906"/>
            <a:ext cx="6927491" cy="3986318"/>
            <a:chOff x="0" y="0"/>
            <a:chExt cx="9236654" cy="5315091"/>
          </a:xfrm>
        </p:grpSpPr>
        <p:pic>
          <p:nvPicPr>
            <p:cNvPr name="Picture 9" id="9"/>
            <p:cNvPicPr>
              <a:picLocks noChangeAspect="true"/>
            </p:cNvPicPr>
            <p:nvPr/>
          </p:nvPicPr>
          <p:blipFill>
            <a:blip r:embed="rId4"/>
            <a:srcRect l="0" t="6855" r="0" b="6855"/>
            <a:stretch>
              <a:fillRect/>
            </a:stretch>
          </p:blipFill>
          <p:spPr>
            <a:xfrm flipH="false" flipV="false">
              <a:off x="0" y="0"/>
              <a:ext cx="9236654" cy="5315091"/>
            </a:xfrm>
            <a:prstGeom prst="rect">
              <a:avLst/>
            </a:prstGeom>
          </p:spPr>
        </p:pic>
      </p:grpSp>
      <p:sp>
        <p:nvSpPr>
          <p:cNvPr name="AutoShape 10" id="10"/>
          <p:cNvSpPr/>
          <p:nvPr/>
        </p:nvSpPr>
        <p:spPr>
          <a:xfrm rot="0">
            <a:off x="14122656" y="8015529"/>
            <a:ext cx="3136644" cy="793486"/>
          </a:xfrm>
          <a:prstGeom prst="rect">
            <a:avLst/>
          </a:prstGeom>
          <a:solidFill>
            <a:srgbClr val="C0B55E"/>
          </a:solidFill>
        </p:spPr>
      </p:sp>
      <p:sp>
        <p:nvSpPr>
          <p:cNvPr name="AutoShape 11" id="11"/>
          <p:cNvSpPr/>
          <p:nvPr/>
        </p:nvSpPr>
        <p:spPr>
          <a:xfrm rot="0">
            <a:off x="16513372" y="8073116"/>
            <a:ext cx="690930" cy="684512"/>
          </a:xfrm>
          <a:prstGeom prst="rect">
            <a:avLst/>
          </a:prstGeom>
          <a:solidFill>
            <a:srgbClr val="171B21"/>
          </a:solidFill>
        </p:spPr>
      </p:sp>
      <p:sp>
        <p:nvSpPr>
          <p:cNvPr name="Freeform 12" id="12"/>
          <p:cNvSpPr/>
          <p:nvPr/>
        </p:nvSpPr>
        <p:spPr>
          <a:xfrm flipH="false" flipV="false" rot="0">
            <a:off x="16693838" y="8247937"/>
            <a:ext cx="329998" cy="334869"/>
          </a:xfrm>
          <a:custGeom>
            <a:avLst/>
            <a:gdLst/>
            <a:ahLst/>
            <a:cxnLst/>
            <a:rect r="r" b="b" t="t" l="l"/>
            <a:pathLst>
              <a:path h="334869" w="329998">
                <a:moveTo>
                  <a:pt x="0" y="0"/>
                </a:moveTo>
                <a:lnTo>
                  <a:pt x="329998" y="0"/>
                </a:lnTo>
                <a:lnTo>
                  <a:pt x="329998" y="334869"/>
                </a:lnTo>
                <a:lnTo>
                  <a:pt x="0" y="3348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4492218" y="8202065"/>
            <a:ext cx="2083835" cy="376057"/>
          </a:xfrm>
          <a:prstGeom prst="rect">
            <a:avLst/>
          </a:prstGeom>
        </p:spPr>
        <p:txBody>
          <a:bodyPr anchor="t" rtlCol="false" tIns="0" lIns="0" bIns="0" rIns="0">
            <a:spAutoFit/>
          </a:bodyPr>
          <a:lstStyle/>
          <a:p>
            <a:pPr>
              <a:lnSpc>
                <a:spcPts val="3098"/>
              </a:lnSpc>
            </a:pPr>
            <a:r>
              <a:rPr lang="en-US" sz="2499">
                <a:solidFill>
                  <a:srgbClr val="FFFFFF"/>
                </a:solidFill>
                <a:latin typeface="Montserrat Medium"/>
              </a:rPr>
              <a:t>Next Page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71B21"/>
        </a:solidFill>
      </p:bgPr>
    </p:bg>
    <p:spTree>
      <p:nvGrpSpPr>
        <p:cNvPr id="1" name=""/>
        <p:cNvGrpSpPr/>
        <p:nvPr/>
      </p:nvGrpSpPr>
      <p:grpSpPr>
        <a:xfrm>
          <a:off x="0" y="0"/>
          <a:ext cx="0" cy="0"/>
          <a:chOff x="0" y="0"/>
          <a:chExt cx="0" cy="0"/>
        </a:xfrm>
      </p:grpSpPr>
      <p:sp>
        <p:nvSpPr>
          <p:cNvPr name="AutoShape 2" id="2"/>
          <p:cNvSpPr/>
          <p:nvPr/>
        </p:nvSpPr>
        <p:spPr>
          <a:xfrm rot="0">
            <a:off x="14042451" y="0"/>
            <a:ext cx="4245549" cy="10287000"/>
          </a:xfrm>
          <a:prstGeom prst="rect">
            <a:avLst/>
          </a:prstGeom>
          <a:solidFill>
            <a:srgbClr val="A49A45"/>
          </a:solidFill>
        </p:spPr>
      </p:sp>
      <p:sp>
        <p:nvSpPr>
          <p:cNvPr name="AutoShape 3" id="3"/>
          <p:cNvSpPr/>
          <p:nvPr/>
        </p:nvSpPr>
        <p:spPr>
          <a:xfrm rot="0">
            <a:off x="0" y="0"/>
            <a:ext cx="1803328" cy="3739396"/>
          </a:xfrm>
          <a:prstGeom prst="rect">
            <a:avLst/>
          </a:prstGeom>
          <a:solidFill>
            <a:srgbClr val="A49A45"/>
          </a:solidFill>
        </p:spPr>
      </p:sp>
      <p:grpSp>
        <p:nvGrpSpPr>
          <p:cNvPr name="Group 4" id="4"/>
          <p:cNvGrpSpPr/>
          <p:nvPr/>
        </p:nvGrpSpPr>
        <p:grpSpPr>
          <a:xfrm rot="0">
            <a:off x="11762678" y="1307239"/>
            <a:ext cx="5256485" cy="7672522"/>
            <a:chOff x="0" y="0"/>
            <a:chExt cx="7008647" cy="10230029"/>
          </a:xfrm>
        </p:grpSpPr>
        <p:pic>
          <p:nvPicPr>
            <p:cNvPr name="Picture 5" id="5"/>
            <p:cNvPicPr>
              <a:picLocks noChangeAspect="true"/>
            </p:cNvPicPr>
            <p:nvPr/>
          </p:nvPicPr>
          <p:blipFill>
            <a:blip r:embed="rId3"/>
            <a:srcRect l="0" t="2691" r="0" b="0"/>
            <a:stretch>
              <a:fillRect/>
            </a:stretch>
          </p:blipFill>
          <p:spPr>
            <a:xfrm flipH="false" flipV="false">
              <a:off x="0" y="0"/>
              <a:ext cx="7008647" cy="10230029"/>
            </a:xfrm>
            <a:prstGeom prst="rect">
              <a:avLst/>
            </a:prstGeom>
          </p:spPr>
        </p:pic>
      </p:grpSp>
      <p:sp>
        <p:nvSpPr>
          <p:cNvPr name="TextBox 6" id="6"/>
          <p:cNvSpPr txBox="true"/>
          <p:nvPr/>
        </p:nvSpPr>
        <p:spPr>
          <a:xfrm rot="0">
            <a:off x="2476890" y="3845607"/>
            <a:ext cx="7360305" cy="1835150"/>
          </a:xfrm>
          <a:prstGeom prst="rect">
            <a:avLst/>
          </a:prstGeom>
        </p:spPr>
        <p:txBody>
          <a:bodyPr anchor="t" rtlCol="false" tIns="0" lIns="0" bIns="0" rIns="0">
            <a:spAutoFit/>
          </a:bodyPr>
          <a:lstStyle/>
          <a:p>
            <a:pPr>
              <a:lnSpc>
                <a:spcPts val="7149"/>
              </a:lnSpc>
            </a:pPr>
            <a:r>
              <a:rPr lang="en-US" sz="6499">
                <a:solidFill>
                  <a:srgbClr val="FFFFFF"/>
                </a:solidFill>
                <a:latin typeface="Montserrat Bold"/>
              </a:rPr>
              <a:t>Metric Evaluation</a:t>
            </a:r>
          </a:p>
        </p:txBody>
      </p:sp>
      <p:sp>
        <p:nvSpPr>
          <p:cNvPr name="TextBox 7" id="7"/>
          <p:cNvSpPr txBox="true"/>
          <p:nvPr/>
        </p:nvSpPr>
        <p:spPr>
          <a:xfrm rot="0">
            <a:off x="2476890" y="3149978"/>
            <a:ext cx="7360305" cy="377825"/>
          </a:xfrm>
          <a:prstGeom prst="rect">
            <a:avLst/>
          </a:prstGeom>
        </p:spPr>
        <p:txBody>
          <a:bodyPr anchor="t" rtlCol="false" tIns="0" lIns="0" bIns="0" rIns="0">
            <a:spAutoFit/>
          </a:bodyPr>
          <a:lstStyle/>
          <a:p>
            <a:pPr>
              <a:lnSpc>
                <a:spcPts val="3099"/>
              </a:lnSpc>
            </a:pPr>
            <a:r>
              <a:rPr lang="en-US" sz="2499">
                <a:solidFill>
                  <a:srgbClr val="C0B55E"/>
                </a:solidFill>
                <a:latin typeface="Montserrat"/>
              </a:rPr>
              <a:t>Business Problem</a:t>
            </a:r>
          </a:p>
        </p:txBody>
      </p:sp>
      <p:sp>
        <p:nvSpPr>
          <p:cNvPr name="TextBox 8" id="8"/>
          <p:cNvSpPr txBox="true"/>
          <p:nvPr/>
        </p:nvSpPr>
        <p:spPr>
          <a:xfrm rot="0">
            <a:off x="2476890" y="5633132"/>
            <a:ext cx="7921708" cy="1736725"/>
          </a:xfrm>
          <a:prstGeom prst="rect">
            <a:avLst/>
          </a:prstGeom>
        </p:spPr>
        <p:txBody>
          <a:bodyPr anchor="t" rtlCol="false" tIns="0" lIns="0" bIns="0" rIns="0">
            <a:spAutoFit/>
          </a:bodyPr>
          <a:lstStyle/>
          <a:p>
            <a:pPr>
              <a:lnSpc>
                <a:spcPts val="3500"/>
              </a:lnSpc>
            </a:pPr>
          </a:p>
          <a:p>
            <a:pPr>
              <a:lnSpc>
                <a:spcPts val="3500"/>
              </a:lnSpc>
            </a:pPr>
            <a:r>
              <a:rPr lang="en-US" sz="2500">
                <a:solidFill>
                  <a:srgbClr val="FFFFFF"/>
                </a:solidFill>
                <a:latin typeface="Montserrat"/>
              </a:rPr>
              <a:t>Metrik evaluasi yang digunakan meliputi MAE, MAPE, RMSE, dan nilai R-squared (untuk model linier).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71B21"/>
        </a:solidFill>
      </p:bgPr>
    </p:bg>
    <p:spTree>
      <p:nvGrpSpPr>
        <p:cNvPr id="1" name=""/>
        <p:cNvGrpSpPr/>
        <p:nvPr/>
      </p:nvGrpSpPr>
      <p:grpSpPr>
        <a:xfrm>
          <a:off x="0" y="0"/>
          <a:ext cx="0" cy="0"/>
          <a:chOff x="0" y="0"/>
          <a:chExt cx="0" cy="0"/>
        </a:xfrm>
      </p:grpSpPr>
      <p:sp>
        <p:nvSpPr>
          <p:cNvPr name="AutoShape 2" id="2"/>
          <p:cNvSpPr/>
          <p:nvPr/>
        </p:nvSpPr>
        <p:spPr>
          <a:xfrm rot="0">
            <a:off x="0" y="-965190"/>
            <a:ext cx="7282091" cy="2278898"/>
          </a:xfrm>
          <a:prstGeom prst="rect">
            <a:avLst/>
          </a:prstGeom>
          <a:solidFill>
            <a:srgbClr val="A49A45"/>
          </a:solidFill>
        </p:spPr>
      </p:sp>
      <p:sp>
        <p:nvSpPr>
          <p:cNvPr name="AutoShape 3" id="3"/>
          <p:cNvSpPr/>
          <p:nvPr/>
        </p:nvSpPr>
        <p:spPr>
          <a:xfrm rot="0">
            <a:off x="8778874" y="8159928"/>
            <a:ext cx="9704339" cy="2774660"/>
          </a:xfrm>
          <a:prstGeom prst="rect">
            <a:avLst/>
          </a:prstGeom>
          <a:solidFill>
            <a:srgbClr val="A49A45"/>
          </a:solidFill>
        </p:spPr>
      </p:sp>
      <p:sp>
        <p:nvSpPr>
          <p:cNvPr name="Freeform 4" id="4"/>
          <p:cNvSpPr/>
          <p:nvPr/>
        </p:nvSpPr>
        <p:spPr>
          <a:xfrm flipH="false" flipV="false" rot="0">
            <a:off x="2353132" y="3861496"/>
            <a:ext cx="13581736" cy="5368231"/>
          </a:xfrm>
          <a:custGeom>
            <a:avLst/>
            <a:gdLst/>
            <a:ahLst/>
            <a:cxnLst/>
            <a:rect r="r" b="b" t="t" l="l"/>
            <a:pathLst>
              <a:path h="5368231" w="13581736">
                <a:moveTo>
                  <a:pt x="0" y="0"/>
                </a:moveTo>
                <a:lnTo>
                  <a:pt x="13581736" y="0"/>
                </a:lnTo>
                <a:lnTo>
                  <a:pt x="13581736" y="5368232"/>
                </a:lnTo>
                <a:lnTo>
                  <a:pt x="0" y="5368232"/>
                </a:lnTo>
                <a:lnTo>
                  <a:pt x="0" y="0"/>
                </a:lnTo>
                <a:close/>
              </a:path>
            </a:pathLst>
          </a:custGeom>
          <a:blipFill>
            <a:blip r:embed="rId3"/>
            <a:stretch>
              <a:fillRect l="0" t="0" r="0" b="0"/>
            </a:stretch>
          </a:blipFill>
        </p:spPr>
      </p:sp>
      <p:sp>
        <p:nvSpPr>
          <p:cNvPr name="TextBox 5" id="5"/>
          <p:cNvSpPr txBox="true"/>
          <p:nvPr/>
        </p:nvSpPr>
        <p:spPr>
          <a:xfrm rot="0">
            <a:off x="1418569" y="2683571"/>
            <a:ext cx="8193890" cy="930275"/>
          </a:xfrm>
          <a:prstGeom prst="rect">
            <a:avLst/>
          </a:prstGeom>
        </p:spPr>
        <p:txBody>
          <a:bodyPr anchor="t" rtlCol="false" tIns="0" lIns="0" bIns="0" rIns="0">
            <a:spAutoFit/>
          </a:bodyPr>
          <a:lstStyle/>
          <a:p>
            <a:pPr>
              <a:lnSpc>
                <a:spcPts val="7149"/>
              </a:lnSpc>
            </a:pPr>
            <a:r>
              <a:rPr lang="en-US" sz="6499">
                <a:solidFill>
                  <a:srgbClr val="FFFFFF"/>
                </a:solidFill>
                <a:latin typeface="Montserrat Bold"/>
              </a:rPr>
              <a:t>Dataset</a:t>
            </a:r>
          </a:p>
        </p:txBody>
      </p:sp>
      <p:sp>
        <p:nvSpPr>
          <p:cNvPr name="TextBox 6" id="6"/>
          <p:cNvSpPr txBox="true"/>
          <p:nvPr/>
        </p:nvSpPr>
        <p:spPr>
          <a:xfrm rot="0">
            <a:off x="1418569" y="1996202"/>
            <a:ext cx="7360305" cy="377825"/>
          </a:xfrm>
          <a:prstGeom prst="rect">
            <a:avLst/>
          </a:prstGeom>
        </p:spPr>
        <p:txBody>
          <a:bodyPr anchor="t" rtlCol="false" tIns="0" lIns="0" bIns="0" rIns="0">
            <a:spAutoFit/>
          </a:bodyPr>
          <a:lstStyle/>
          <a:p>
            <a:pPr>
              <a:lnSpc>
                <a:spcPts val="3099"/>
              </a:lnSpc>
            </a:pPr>
            <a:r>
              <a:rPr lang="en-US" sz="2499">
                <a:solidFill>
                  <a:srgbClr val="C0B55E"/>
                </a:solidFill>
                <a:latin typeface="Montserrat"/>
              </a:rPr>
              <a:t>Data Understanding</a:t>
            </a:r>
          </a:p>
        </p:txBody>
      </p:sp>
      <p:sp>
        <p:nvSpPr>
          <p:cNvPr name="TextBox 7" id="7"/>
          <p:cNvSpPr txBox="true"/>
          <p:nvPr/>
        </p:nvSpPr>
        <p:spPr>
          <a:xfrm rot="0">
            <a:off x="9389626" y="2454971"/>
            <a:ext cx="6545243" cy="1158875"/>
          </a:xfrm>
          <a:prstGeom prst="rect">
            <a:avLst/>
          </a:prstGeom>
        </p:spPr>
        <p:txBody>
          <a:bodyPr anchor="t" rtlCol="false" tIns="0" lIns="0" bIns="0" rIns="0">
            <a:spAutoFit/>
          </a:bodyPr>
          <a:lstStyle/>
          <a:p>
            <a:pPr algn="r">
              <a:lnSpc>
                <a:spcPts val="3099"/>
              </a:lnSpc>
              <a:spcBef>
                <a:spcPct val="0"/>
              </a:spcBef>
            </a:pPr>
            <a:r>
              <a:rPr lang="en-US" sz="2499">
                <a:solidFill>
                  <a:srgbClr val="FFFFFF"/>
                </a:solidFill>
                <a:latin typeface="Montserrat"/>
              </a:rPr>
              <a:t>D</a:t>
            </a:r>
            <a:r>
              <a:rPr lang="en-US" sz="2499">
                <a:solidFill>
                  <a:srgbClr val="FFFFFF"/>
                </a:solidFill>
                <a:latin typeface="Montserrat"/>
              </a:rPr>
              <a:t>ataset Asli terdiri dari 10 kolom dan 14448 baris, tetapi setelah ditambahkan kolom baru menjadi 11 kolom.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DAFrIK_WRR4</dc:identifier>
  <dcterms:modified xsi:type="dcterms:W3CDTF">2011-08-01T06:04:30Z</dcterms:modified>
  <cp:revision>1</cp:revision>
  <dc:title>California House</dc:title>
</cp:coreProperties>
</file>